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80" r:id="rId5"/>
    <p:sldId id="281" r:id="rId6"/>
    <p:sldId id="274" r:id="rId7"/>
    <p:sldId id="278" r:id="rId8"/>
    <p:sldId id="279" r:id="rId9"/>
    <p:sldId id="259" r:id="rId10"/>
    <p:sldId id="263" r:id="rId11"/>
    <p:sldId id="264" r:id="rId12"/>
    <p:sldId id="272" r:id="rId13"/>
    <p:sldId id="273" r:id="rId14"/>
    <p:sldId id="265" r:id="rId15"/>
    <p:sldId id="262" r:id="rId16"/>
    <p:sldId id="261" r:id="rId17"/>
    <p:sldId id="269" r:id="rId18"/>
    <p:sldId id="282" r:id="rId19"/>
    <p:sldId id="283" r:id="rId20"/>
    <p:sldId id="284" r:id="rId21"/>
    <p:sldId id="285" r:id="rId22"/>
    <p:sldId id="268" r:id="rId23"/>
    <p:sldId id="275" r:id="rId24"/>
    <p:sldId id="276" r:id="rId25"/>
    <p:sldId id="289" r:id="rId26"/>
    <p:sldId id="277" r:id="rId27"/>
    <p:sldId id="287" r:id="rId28"/>
    <p:sldId id="299" r:id="rId29"/>
    <p:sldId id="300" r:id="rId30"/>
    <p:sldId id="303" r:id="rId31"/>
    <p:sldId id="305" r:id="rId32"/>
    <p:sldId id="301" r:id="rId33"/>
    <p:sldId id="302" r:id="rId34"/>
    <p:sldId id="304" r:id="rId35"/>
    <p:sldId id="306" r:id="rId36"/>
    <p:sldId id="290" r:id="rId37"/>
    <p:sldId id="291" r:id="rId38"/>
    <p:sldId id="292" r:id="rId39"/>
    <p:sldId id="293" r:id="rId40"/>
    <p:sldId id="294" r:id="rId41"/>
    <p:sldId id="295" r:id="rId42"/>
    <p:sldId id="296" r:id="rId43"/>
    <p:sldId id="307" r:id="rId44"/>
    <p:sldId id="308" r:id="rId45"/>
    <p:sldId id="297" r:id="rId46"/>
    <p:sldId id="298" r:id="rId47"/>
    <p:sldId id="309" r:id="rId48"/>
    <p:sldId id="310" r:id="rId49"/>
    <p:sldId id="311" r:id="rId50"/>
    <p:sldId id="260" r:id="rId51"/>
    <p:sldId id="266" r:id="rId5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2CC"/>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851"/>
    <p:restoredTop sz="94669"/>
  </p:normalViewPr>
  <p:slideViewPr>
    <p:cSldViewPr snapToGrid="0" snapToObjects="1" showGuides="1">
      <p:cViewPr>
        <p:scale>
          <a:sx n="103" d="100"/>
          <a:sy n="103" d="100"/>
        </p:scale>
        <p:origin x="792" y="7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C1D5AC-CFB1-E947-899F-B3EFF18F0B5A}"/>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GB"/>
          </a:p>
        </p:txBody>
      </p:sp>
      <p:sp>
        <p:nvSpPr>
          <p:cNvPr id="3" name="Untertitel 2">
            <a:extLst>
              <a:ext uri="{FF2B5EF4-FFF2-40B4-BE49-F238E27FC236}">
                <a16:creationId xmlns:a16="http://schemas.microsoft.com/office/drawing/2014/main" id="{80416F31-1B03-C14F-9563-6D376F1C9A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GB"/>
          </a:p>
        </p:txBody>
      </p:sp>
      <p:sp>
        <p:nvSpPr>
          <p:cNvPr id="4" name="Datumsplatzhalter 3">
            <a:extLst>
              <a:ext uri="{FF2B5EF4-FFF2-40B4-BE49-F238E27FC236}">
                <a16:creationId xmlns:a16="http://schemas.microsoft.com/office/drawing/2014/main" id="{32A732FE-9FD1-AA40-8E08-6BE5AA4E9CB3}"/>
              </a:ext>
            </a:extLst>
          </p:cNvPr>
          <p:cNvSpPr>
            <a:spLocks noGrp="1"/>
          </p:cNvSpPr>
          <p:nvPr>
            <p:ph type="dt" sz="half" idx="10"/>
          </p:nvPr>
        </p:nvSpPr>
        <p:spPr/>
        <p:txBody>
          <a:bodyPr/>
          <a:lstStyle/>
          <a:p>
            <a:fld id="{407F685B-5320-FE4E-A381-C065DD4B3918}" type="datetimeFigureOut">
              <a:rPr lang="en-GB" smtClean="0"/>
              <a:t>28/12/2021</a:t>
            </a:fld>
            <a:endParaRPr lang="en-GB"/>
          </a:p>
        </p:txBody>
      </p:sp>
      <p:sp>
        <p:nvSpPr>
          <p:cNvPr id="5" name="Fußzeilenplatzhalter 4">
            <a:extLst>
              <a:ext uri="{FF2B5EF4-FFF2-40B4-BE49-F238E27FC236}">
                <a16:creationId xmlns:a16="http://schemas.microsoft.com/office/drawing/2014/main" id="{5D4EB9BC-D382-CF47-92FF-D8C5E05F4EE6}"/>
              </a:ext>
            </a:extLst>
          </p:cNvPr>
          <p:cNvSpPr>
            <a:spLocks noGrp="1"/>
          </p:cNvSpPr>
          <p:nvPr>
            <p:ph type="ftr" sz="quarter" idx="11"/>
          </p:nvPr>
        </p:nvSpPr>
        <p:spPr/>
        <p:txBody>
          <a:bodyPr/>
          <a:lstStyle/>
          <a:p>
            <a:endParaRPr lang="en-GB"/>
          </a:p>
        </p:txBody>
      </p:sp>
      <p:sp>
        <p:nvSpPr>
          <p:cNvPr id="6" name="Foliennummernplatzhalter 5">
            <a:extLst>
              <a:ext uri="{FF2B5EF4-FFF2-40B4-BE49-F238E27FC236}">
                <a16:creationId xmlns:a16="http://schemas.microsoft.com/office/drawing/2014/main" id="{7605090F-054E-DD41-9CDF-B63689005C1C}"/>
              </a:ext>
            </a:extLst>
          </p:cNvPr>
          <p:cNvSpPr>
            <a:spLocks noGrp="1"/>
          </p:cNvSpPr>
          <p:nvPr>
            <p:ph type="sldNum" sz="quarter" idx="12"/>
          </p:nvPr>
        </p:nvSpPr>
        <p:spPr/>
        <p:txBody>
          <a:bodyPr/>
          <a:lstStyle/>
          <a:p>
            <a:fld id="{D33666D8-6EB3-4B44-9065-6DF7094E8139}" type="slidenum">
              <a:rPr lang="en-GB" smtClean="0"/>
              <a:t>‹Nr.›</a:t>
            </a:fld>
            <a:endParaRPr lang="en-GB"/>
          </a:p>
        </p:txBody>
      </p:sp>
    </p:spTree>
    <p:extLst>
      <p:ext uri="{BB962C8B-B14F-4D97-AF65-F5344CB8AC3E}">
        <p14:creationId xmlns:p14="http://schemas.microsoft.com/office/powerpoint/2010/main" val="1498443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E8C1BB-FDB5-E346-A0C5-D8425A411DBA}"/>
              </a:ext>
            </a:extLst>
          </p:cNvPr>
          <p:cNvSpPr>
            <a:spLocks noGrp="1"/>
          </p:cNvSpPr>
          <p:nvPr>
            <p:ph type="title"/>
          </p:nvPr>
        </p:nvSpPr>
        <p:spPr/>
        <p:txBody>
          <a:bodyPr/>
          <a:lstStyle/>
          <a:p>
            <a:r>
              <a:rPr lang="de-DE"/>
              <a:t>Mastertitelformat bearbeiten</a:t>
            </a:r>
            <a:endParaRPr lang="en-GB"/>
          </a:p>
        </p:txBody>
      </p:sp>
      <p:sp>
        <p:nvSpPr>
          <p:cNvPr id="3" name="Vertikaler Textplatzhalter 2">
            <a:extLst>
              <a:ext uri="{FF2B5EF4-FFF2-40B4-BE49-F238E27FC236}">
                <a16:creationId xmlns:a16="http://schemas.microsoft.com/office/drawing/2014/main" id="{E2EDB6F3-9572-5944-AE11-F8BBC7734740}"/>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9EF1C737-7C18-8D4C-94F5-B3B454F115D7}"/>
              </a:ext>
            </a:extLst>
          </p:cNvPr>
          <p:cNvSpPr>
            <a:spLocks noGrp="1"/>
          </p:cNvSpPr>
          <p:nvPr>
            <p:ph type="dt" sz="half" idx="10"/>
          </p:nvPr>
        </p:nvSpPr>
        <p:spPr/>
        <p:txBody>
          <a:bodyPr/>
          <a:lstStyle/>
          <a:p>
            <a:fld id="{407F685B-5320-FE4E-A381-C065DD4B3918}" type="datetimeFigureOut">
              <a:rPr lang="en-GB" smtClean="0"/>
              <a:t>28/12/2021</a:t>
            </a:fld>
            <a:endParaRPr lang="en-GB"/>
          </a:p>
        </p:txBody>
      </p:sp>
      <p:sp>
        <p:nvSpPr>
          <p:cNvPr id="5" name="Fußzeilenplatzhalter 4">
            <a:extLst>
              <a:ext uri="{FF2B5EF4-FFF2-40B4-BE49-F238E27FC236}">
                <a16:creationId xmlns:a16="http://schemas.microsoft.com/office/drawing/2014/main" id="{E16FFA94-391D-0F43-BCF3-CBB03FA9CE5F}"/>
              </a:ext>
            </a:extLst>
          </p:cNvPr>
          <p:cNvSpPr>
            <a:spLocks noGrp="1"/>
          </p:cNvSpPr>
          <p:nvPr>
            <p:ph type="ftr" sz="quarter" idx="11"/>
          </p:nvPr>
        </p:nvSpPr>
        <p:spPr/>
        <p:txBody>
          <a:bodyPr/>
          <a:lstStyle/>
          <a:p>
            <a:endParaRPr lang="en-GB"/>
          </a:p>
        </p:txBody>
      </p:sp>
      <p:sp>
        <p:nvSpPr>
          <p:cNvPr id="6" name="Foliennummernplatzhalter 5">
            <a:extLst>
              <a:ext uri="{FF2B5EF4-FFF2-40B4-BE49-F238E27FC236}">
                <a16:creationId xmlns:a16="http://schemas.microsoft.com/office/drawing/2014/main" id="{F733D545-E7BB-2440-B04D-220165D3C1C7}"/>
              </a:ext>
            </a:extLst>
          </p:cNvPr>
          <p:cNvSpPr>
            <a:spLocks noGrp="1"/>
          </p:cNvSpPr>
          <p:nvPr>
            <p:ph type="sldNum" sz="quarter" idx="12"/>
          </p:nvPr>
        </p:nvSpPr>
        <p:spPr/>
        <p:txBody>
          <a:bodyPr/>
          <a:lstStyle/>
          <a:p>
            <a:fld id="{D33666D8-6EB3-4B44-9065-6DF7094E8139}" type="slidenum">
              <a:rPr lang="en-GB" smtClean="0"/>
              <a:t>‹Nr.›</a:t>
            </a:fld>
            <a:endParaRPr lang="en-GB"/>
          </a:p>
        </p:txBody>
      </p:sp>
    </p:spTree>
    <p:extLst>
      <p:ext uri="{BB962C8B-B14F-4D97-AF65-F5344CB8AC3E}">
        <p14:creationId xmlns:p14="http://schemas.microsoft.com/office/powerpoint/2010/main" val="3520653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EC76F131-025D-DD43-9BFA-45C982B850FF}"/>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GB"/>
          </a:p>
        </p:txBody>
      </p:sp>
      <p:sp>
        <p:nvSpPr>
          <p:cNvPr id="3" name="Vertikaler Textplatzhalter 2">
            <a:extLst>
              <a:ext uri="{FF2B5EF4-FFF2-40B4-BE49-F238E27FC236}">
                <a16:creationId xmlns:a16="http://schemas.microsoft.com/office/drawing/2014/main" id="{8FE61CC7-E98F-3E43-B8F9-F2FD4C6019B4}"/>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B4B64DB4-AE5A-B64F-BA87-09C33F36555F}"/>
              </a:ext>
            </a:extLst>
          </p:cNvPr>
          <p:cNvSpPr>
            <a:spLocks noGrp="1"/>
          </p:cNvSpPr>
          <p:nvPr>
            <p:ph type="dt" sz="half" idx="10"/>
          </p:nvPr>
        </p:nvSpPr>
        <p:spPr/>
        <p:txBody>
          <a:bodyPr/>
          <a:lstStyle/>
          <a:p>
            <a:fld id="{407F685B-5320-FE4E-A381-C065DD4B3918}" type="datetimeFigureOut">
              <a:rPr lang="en-GB" smtClean="0"/>
              <a:t>28/12/2021</a:t>
            </a:fld>
            <a:endParaRPr lang="en-GB"/>
          </a:p>
        </p:txBody>
      </p:sp>
      <p:sp>
        <p:nvSpPr>
          <p:cNvPr id="5" name="Fußzeilenplatzhalter 4">
            <a:extLst>
              <a:ext uri="{FF2B5EF4-FFF2-40B4-BE49-F238E27FC236}">
                <a16:creationId xmlns:a16="http://schemas.microsoft.com/office/drawing/2014/main" id="{4BA53D98-4462-0E45-9A13-19504D294624}"/>
              </a:ext>
            </a:extLst>
          </p:cNvPr>
          <p:cNvSpPr>
            <a:spLocks noGrp="1"/>
          </p:cNvSpPr>
          <p:nvPr>
            <p:ph type="ftr" sz="quarter" idx="11"/>
          </p:nvPr>
        </p:nvSpPr>
        <p:spPr/>
        <p:txBody>
          <a:bodyPr/>
          <a:lstStyle/>
          <a:p>
            <a:endParaRPr lang="en-GB"/>
          </a:p>
        </p:txBody>
      </p:sp>
      <p:sp>
        <p:nvSpPr>
          <p:cNvPr id="6" name="Foliennummernplatzhalter 5">
            <a:extLst>
              <a:ext uri="{FF2B5EF4-FFF2-40B4-BE49-F238E27FC236}">
                <a16:creationId xmlns:a16="http://schemas.microsoft.com/office/drawing/2014/main" id="{A0FD92AE-5A9E-A844-8569-A2449C2FBF40}"/>
              </a:ext>
            </a:extLst>
          </p:cNvPr>
          <p:cNvSpPr>
            <a:spLocks noGrp="1"/>
          </p:cNvSpPr>
          <p:nvPr>
            <p:ph type="sldNum" sz="quarter" idx="12"/>
          </p:nvPr>
        </p:nvSpPr>
        <p:spPr/>
        <p:txBody>
          <a:bodyPr/>
          <a:lstStyle/>
          <a:p>
            <a:fld id="{D33666D8-6EB3-4B44-9065-6DF7094E8139}" type="slidenum">
              <a:rPr lang="en-GB" smtClean="0"/>
              <a:t>‹Nr.›</a:t>
            </a:fld>
            <a:endParaRPr lang="en-GB"/>
          </a:p>
        </p:txBody>
      </p:sp>
    </p:spTree>
    <p:extLst>
      <p:ext uri="{BB962C8B-B14F-4D97-AF65-F5344CB8AC3E}">
        <p14:creationId xmlns:p14="http://schemas.microsoft.com/office/powerpoint/2010/main" val="435085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8FB085-CA0B-F244-BB52-D8F0F625D5D9}"/>
              </a:ext>
            </a:extLst>
          </p:cNvPr>
          <p:cNvSpPr>
            <a:spLocks noGrp="1"/>
          </p:cNvSpPr>
          <p:nvPr>
            <p:ph type="title"/>
          </p:nvPr>
        </p:nvSpPr>
        <p:spPr/>
        <p:txBody>
          <a:bodyPr/>
          <a:lstStyle/>
          <a:p>
            <a:r>
              <a:rPr lang="de-DE"/>
              <a:t>Mastertitelformat bearbeiten</a:t>
            </a:r>
            <a:endParaRPr lang="en-GB"/>
          </a:p>
        </p:txBody>
      </p:sp>
      <p:sp>
        <p:nvSpPr>
          <p:cNvPr id="3" name="Inhaltsplatzhalter 2">
            <a:extLst>
              <a:ext uri="{FF2B5EF4-FFF2-40B4-BE49-F238E27FC236}">
                <a16:creationId xmlns:a16="http://schemas.microsoft.com/office/drawing/2014/main" id="{2C6B8F14-4203-494E-BF5D-94C8AF6600FC}"/>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C130F25A-F155-0F4D-90B8-14A546E6B3C6}"/>
              </a:ext>
            </a:extLst>
          </p:cNvPr>
          <p:cNvSpPr>
            <a:spLocks noGrp="1"/>
          </p:cNvSpPr>
          <p:nvPr>
            <p:ph type="dt" sz="half" idx="10"/>
          </p:nvPr>
        </p:nvSpPr>
        <p:spPr/>
        <p:txBody>
          <a:bodyPr/>
          <a:lstStyle/>
          <a:p>
            <a:fld id="{407F685B-5320-FE4E-A381-C065DD4B3918}" type="datetimeFigureOut">
              <a:rPr lang="en-GB" smtClean="0"/>
              <a:t>28/12/2021</a:t>
            </a:fld>
            <a:endParaRPr lang="en-GB"/>
          </a:p>
        </p:txBody>
      </p:sp>
      <p:sp>
        <p:nvSpPr>
          <p:cNvPr id="5" name="Fußzeilenplatzhalter 4">
            <a:extLst>
              <a:ext uri="{FF2B5EF4-FFF2-40B4-BE49-F238E27FC236}">
                <a16:creationId xmlns:a16="http://schemas.microsoft.com/office/drawing/2014/main" id="{1C68A3B3-E6FA-3945-92B1-15EC88D01AB6}"/>
              </a:ext>
            </a:extLst>
          </p:cNvPr>
          <p:cNvSpPr>
            <a:spLocks noGrp="1"/>
          </p:cNvSpPr>
          <p:nvPr>
            <p:ph type="ftr" sz="quarter" idx="11"/>
          </p:nvPr>
        </p:nvSpPr>
        <p:spPr/>
        <p:txBody>
          <a:bodyPr/>
          <a:lstStyle/>
          <a:p>
            <a:endParaRPr lang="en-GB"/>
          </a:p>
        </p:txBody>
      </p:sp>
      <p:sp>
        <p:nvSpPr>
          <p:cNvPr id="6" name="Foliennummernplatzhalter 5">
            <a:extLst>
              <a:ext uri="{FF2B5EF4-FFF2-40B4-BE49-F238E27FC236}">
                <a16:creationId xmlns:a16="http://schemas.microsoft.com/office/drawing/2014/main" id="{3023111D-E905-1143-87EC-7C001C892D76}"/>
              </a:ext>
            </a:extLst>
          </p:cNvPr>
          <p:cNvSpPr>
            <a:spLocks noGrp="1"/>
          </p:cNvSpPr>
          <p:nvPr>
            <p:ph type="sldNum" sz="quarter" idx="12"/>
          </p:nvPr>
        </p:nvSpPr>
        <p:spPr/>
        <p:txBody>
          <a:bodyPr/>
          <a:lstStyle/>
          <a:p>
            <a:fld id="{D33666D8-6EB3-4B44-9065-6DF7094E8139}" type="slidenum">
              <a:rPr lang="en-GB" smtClean="0"/>
              <a:t>‹Nr.›</a:t>
            </a:fld>
            <a:endParaRPr lang="en-GB"/>
          </a:p>
        </p:txBody>
      </p:sp>
    </p:spTree>
    <p:extLst>
      <p:ext uri="{BB962C8B-B14F-4D97-AF65-F5344CB8AC3E}">
        <p14:creationId xmlns:p14="http://schemas.microsoft.com/office/powerpoint/2010/main" val="3662232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EE0C82-B820-6F43-B437-15A694E2DC02}"/>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GB"/>
          </a:p>
        </p:txBody>
      </p:sp>
      <p:sp>
        <p:nvSpPr>
          <p:cNvPr id="3" name="Textplatzhalter 2">
            <a:extLst>
              <a:ext uri="{FF2B5EF4-FFF2-40B4-BE49-F238E27FC236}">
                <a16:creationId xmlns:a16="http://schemas.microsoft.com/office/drawing/2014/main" id="{17A2C84F-02F9-DF49-99C4-817D3C2ECB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3788362A-265C-6E43-9785-51F3C9B87936}"/>
              </a:ext>
            </a:extLst>
          </p:cNvPr>
          <p:cNvSpPr>
            <a:spLocks noGrp="1"/>
          </p:cNvSpPr>
          <p:nvPr>
            <p:ph type="dt" sz="half" idx="10"/>
          </p:nvPr>
        </p:nvSpPr>
        <p:spPr/>
        <p:txBody>
          <a:bodyPr/>
          <a:lstStyle/>
          <a:p>
            <a:fld id="{407F685B-5320-FE4E-A381-C065DD4B3918}" type="datetimeFigureOut">
              <a:rPr lang="en-GB" smtClean="0"/>
              <a:t>28/12/2021</a:t>
            </a:fld>
            <a:endParaRPr lang="en-GB"/>
          </a:p>
        </p:txBody>
      </p:sp>
      <p:sp>
        <p:nvSpPr>
          <p:cNvPr id="5" name="Fußzeilenplatzhalter 4">
            <a:extLst>
              <a:ext uri="{FF2B5EF4-FFF2-40B4-BE49-F238E27FC236}">
                <a16:creationId xmlns:a16="http://schemas.microsoft.com/office/drawing/2014/main" id="{A22EE352-A058-E249-B873-48B286D72AFC}"/>
              </a:ext>
            </a:extLst>
          </p:cNvPr>
          <p:cNvSpPr>
            <a:spLocks noGrp="1"/>
          </p:cNvSpPr>
          <p:nvPr>
            <p:ph type="ftr" sz="quarter" idx="11"/>
          </p:nvPr>
        </p:nvSpPr>
        <p:spPr/>
        <p:txBody>
          <a:bodyPr/>
          <a:lstStyle/>
          <a:p>
            <a:endParaRPr lang="en-GB"/>
          </a:p>
        </p:txBody>
      </p:sp>
      <p:sp>
        <p:nvSpPr>
          <p:cNvPr id="6" name="Foliennummernplatzhalter 5">
            <a:extLst>
              <a:ext uri="{FF2B5EF4-FFF2-40B4-BE49-F238E27FC236}">
                <a16:creationId xmlns:a16="http://schemas.microsoft.com/office/drawing/2014/main" id="{8A5F75AD-3C13-3549-B48B-89E20F6D8C09}"/>
              </a:ext>
            </a:extLst>
          </p:cNvPr>
          <p:cNvSpPr>
            <a:spLocks noGrp="1"/>
          </p:cNvSpPr>
          <p:nvPr>
            <p:ph type="sldNum" sz="quarter" idx="12"/>
          </p:nvPr>
        </p:nvSpPr>
        <p:spPr/>
        <p:txBody>
          <a:bodyPr/>
          <a:lstStyle/>
          <a:p>
            <a:fld id="{D33666D8-6EB3-4B44-9065-6DF7094E8139}" type="slidenum">
              <a:rPr lang="en-GB" smtClean="0"/>
              <a:t>‹Nr.›</a:t>
            </a:fld>
            <a:endParaRPr lang="en-GB"/>
          </a:p>
        </p:txBody>
      </p:sp>
    </p:spTree>
    <p:extLst>
      <p:ext uri="{BB962C8B-B14F-4D97-AF65-F5344CB8AC3E}">
        <p14:creationId xmlns:p14="http://schemas.microsoft.com/office/powerpoint/2010/main" val="2018486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B59BE0-5ACB-A24D-9FEF-C4C826986460}"/>
              </a:ext>
            </a:extLst>
          </p:cNvPr>
          <p:cNvSpPr>
            <a:spLocks noGrp="1"/>
          </p:cNvSpPr>
          <p:nvPr>
            <p:ph type="title"/>
          </p:nvPr>
        </p:nvSpPr>
        <p:spPr/>
        <p:txBody>
          <a:bodyPr/>
          <a:lstStyle/>
          <a:p>
            <a:r>
              <a:rPr lang="de-DE"/>
              <a:t>Mastertitelformat bearbeiten</a:t>
            </a:r>
            <a:endParaRPr lang="en-GB"/>
          </a:p>
        </p:txBody>
      </p:sp>
      <p:sp>
        <p:nvSpPr>
          <p:cNvPr id="3" name="Inhaltsplatzhalter 2">
            <a:extLst>
              <a:ext uri="{FF2B5EF4-FFF2-40B4-BE49-F238E27FC236}">
                <a16:creationId xmlns:a16="http://schemas.microsoft.com/office/drawing/2014/main" id="{5725E1B8-C624-7E43-BB3D-9C020EE38A4E}"/>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Inhaltsplatzhalter 3">
            <a:extLst>
              <a:ext uri="{FF2B5EF4-FFF2-40B4-BE49-F238E27FC236}">
                <a16:creationId xmlns:a16="http://schemas.microsoft.com/office/drawing/2014/main" id="{44247B32-590A-1D47-8076-DBEDE4B124C3}"/>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5" name="Datumsplatzhalter 4">
            <a:extLst>
              <a:ext uri="{FF2B5EF4-FFF2-40B4-BE49-F238E27FC236}">
                <a16:creationId xmlns:a16="http://schemas.microsoft.com/office/drawing/2014/main" id="{0B3FC3DC-9D1F-F843-A0FF-5486D2511D21}"/>
              </a:ext>
            </a:extLst>
          </p:cNvPr>
          <p:cNvSpPr>
            <a:spLocks noGrp="1"/>
          </p:cNvSpPr>
          <p:nvPr>
            <p:ph type="dt" sz="half" idx="10"/>
          </p:nvPr>
        </p:nvSpPr>
        <p:spPr/>
        <p:txBody>
          <a:bodyPr/>
          <a:lstStyle/>
          <a:p>
            <a:fld id="{407F685B-5320-FE4E-A381-C065DD4B3918}" type="datetimeFigureOut">
              <a:rPr lang="en-GB" smtClean="0"/>
              <a:t>28/12/2021</a:t>
            </a:fld>
            <a:endParaRPr lang="en-GB"/>
          </a:p>
        </p:txBody>
      </p:sp>
      <p:sp>
        <p:nvSpPr>
          <p:cNvPr id="6" name="Fußzeilenplatzhalter 5">
            <a:extLst>
              <a:ext uri="{FF2B5EF4-FFF2-40B4-BE49-F238E27FC236}">
                <a16:creationId xmlns:a16="http://schemas.microsoft.com/office/drawing/2014/main" id="{826AA825-7002-794A-80CF-EC87AA5BCC5F}"/>
              </a:ext>
            </a:extLst>
          </p:cNvPr>
          <p:cNvSpPr>
            <a:spLocks noGrp="1"/>
          </p:cNvSpPr>
          <p:nvPr>
            <p:ph type="ftr" sz="quarter" idx="11"/>
          </p:nvPr>
        </p:nvSpPr>
        <p:spPr/>
        <p:txBody>
          <a:bodyPr/>
          <a:lstStyle/>
          <a:p>
            <a:endParaRPr lang="en-GB"/>
          </a:p>
        </p:txBody>
      </p:sp>
      <p:sp>
        <p:nvSpPr>
          <p:cNvPr id="7" name="Foliennummernplatzhalter 6">
            <a:extLst>
              <a:ext uri="{FF2B5EF4-FFF2-40B4-BE49-F238E27FC236}">
                <a16:creationId xmlns:a16="http://schemas.microsoft.com/office/drawing/2014/main" id="{147D7DC7-0987-5743-98E4-F4AEB6CC2FF8}"/>
              </a:ext>
            </a:extLst>
          </p:cNvPr>
          <p:cNvSpPr>
            <a:spLocks noGrp="1"/>
          </p:cNvSpPr>
          <p:nvPr>
            <p:ph type="sldNum" sz="quarter" idx="12"/>
          </p:nvPr>
        </p:nvSpPr>
        <p:spPr/>
        <p:txBody>
          <a:bodyPr/>
          <a:lstStyle/>
          <a:p>
            <a:fld id="{D33666D8-6EB3-4B44-9065-6DF7094E8139}" type="slidenum">
              <a:rPr lang="en-GB" smtClean="0"/>
              <a:t>‹Nr.›</a:t>
            </a:fld>
            <a:endParaRPr lang="en-GB"/>
          </a:p>
        </p:txBody>
      </p:sp>
    </p:spTree>
    <p:extLst>
      <p:ext uri="{BB962C8B-B14F-4D97-AF65-F5344CB8AC3E}">
        <p14:creationId xmlns:p14="http://schemas.microsoft.com/office/powerpoint/2010/main" val="2953536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3AE336-2CF3-DE48-AC49-D8570D136E23}"/>
              </a:ext>
            </a:extLst>
          </p:cNvPr>
          <p:cNvSpPr>
            <a:spLocks noGrp="1"/>
          </p:cNvSpPr>
          <p:nvPr>
            <p:ph type="title"/>
          </p:nvPr>
        </p:nvSpPr>
        <p:spPr>
          <a:xfrm>
            <a:off x="839788" y="365125"/>
            <a:ext cx="10515600" cy="1325563"/>
          </a:xfrm>
        </p:spPr>
        <p:txBody>
          <a:bodyPr/>
          <a:lstStyle/>
          <a:p>
            <a:r>
              <a:rPr lang="de-DE"/>
              <a:t>Mastertitelformat bearbeiten</a:t>
            </a:r>
            <a:endParaRPr lang="en-GB"/>
          </a:p>
        </p:txBody>
      </p:sp>
      <p:sp>
        <p:nvSpPr>
          <p:cNvPr id="3" name="Textplatzhalter 2">
            <a:extLst>
              <a:ext uri="{FF2B5EF4-FFF2-40B4-BE49-F238E27FC236}">
                <a16:creationId xmlns:a16="http://schemas.microsoft.com/office/drawing/2014/main" id="{A59D97E0-FFA0-724C-936B-CEED75EA89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9841D2CC-5205-834D-9F0C-1D361ACF54A5}"/>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5" name="Textplatzhalter 4">
            <a:extLst>
              <a:ext uri="{FF2B5EF4-FFF2-40B4-BE49-F238E27FC236}">
                <a16:creationId xmlns:a16="http://schemas.microsoft.com/office/drawing/2014/main" id="{0860A89F-B7E3-D44F-8B65-11574121CB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E42FFDC3-6B75-6740-83F1-E0158536E53E}"/>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7" name="Datumsplatzhalter 6">
            <a:extLst>
              <a:ext uri="{FF2B5EF4-FFF2-40B4-BE49-F238E27FC236}">
                <a16:creationId xmlns:a16="http://schemas.microsoft.com/office/drawing/2014/main" id="{B9DE85C0-C1FB-8047-8EE9-D3EC336C9E31}"/>
              </a:ext>
            </a:extLst>
          </p:cNvPr>
          <p:cNvSpPr>
            <a:spLocks noGrp="1"/>
          </p:cNvSpPr>
          <p:nvPr>
            <p:ph type="dt" sz="half" idx="10"/>
          </p:nvPr>
        </p:nvSpPr>
        <p:spPr/>
        <p:txBody>
          <a:bodyPr/>
          <a:lstStyle/>
          <a:p>
            <a:fld id="{407F685B-5320-FE4E-A381-C065DD4B3918}" type="datetimeFigureOut">
              <a:rPr lang="en-GB" smtClean="0"/>
              <a:t>28/12/2021</a:t>
            </a:fld>
            <a:endParaRPr lang="en-GB"/>
          </a:p>
        </p:txBody>
      </p:sp>
      <p:sp>
        <p:nvSpPr>
          <p:cNvPr id="8" name="Fußzeilenplatzhalter 7">
            <a:extLst>
              <a:ext uri="{FF2B5EF4-FFF2-40B4-BE49-F238E27FC236}">
                <a16:creationId xmlns:a16="http://schemas.microsoft.com/office/drawing/2014/main" id="{41B3DBFC-51EB-4C47-A02E-5C57E05B546B}"/>
              </a:ext>
            </a:extLst>
          </p:cNvPr>
          <p:cNvSpPr>
            <a:spLocks noGrp="1"/>
          </p:cNvSpPr>
          <p:nvPr>
            <p:ph type="ftr" sz="quarter" idx="11"/>
          </p:nvPr>
        </p:nvSpPr>
        <p:spPr/>
        <p:txBody>
          <a:bodyPr/>
          <a:lstStyle/>
          <a:p>
            <a:endParaRPr lang="en-GB"/>
          </a:p>
        </p:txBody>
      </p:sp>
      <p:sp>
        <p:nvSpPr>
          <p:cNvPr id="9" name="Foliennummernplatzhalter 8">
            <a:extLst>
              <a:ext uri="{FF2B5EF4-FFF2-40B4-BE49-F238E27FC236}">
                <a16:creationId xmlns:a16="http://schemas.microsoft.com/office/drawing/2014/main" id="{B4091E90-286B-CA4F-9A0D-5586AF88B817}"/>
              </a:ext>
            </a:extLst>
          </p:cNvPr>
          <p:cNvSpPr>
            <a:spLocks noGrp="1"/>
          </p:cNvSpPr>
          <p:nvPr>
            <p:ph type="sldNum" sz="quarter" idx="12"/>
          </p:nvPr>
        </p:nvSpPr>
        <p:spPr/>
        <p:txBody>
          <a:bodyPr/>
          <a:lstStyle/>
          <a:p>
            <a:fld id="{D33666D8-6EB3-4B44-9065-6DF7094E8139}" type="slidenum">
              <a:rPr lang="en-GB" smtClean="0"/>
              <a:t>‹Nr.›</a:t>
            </a:fld>
            <a:endParaRPr lang="en-GB"/>
          </a:p>
        </p:txBody>
      </p:sp>
    </p:spTree>
    <p:extLst>
      <p:ext uri="{BB962C8B-B14F-4D97-AF65-F5344CB8AC3E}">
        <p14:creationId xmlns:p14="http://schemas.microsoft.com/office/powerpoint/2010/main" val="640842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3804AA-2514-7847-A213-FE08B369E1CE}"/>
              </a:ext>
            </a:extLst>
          </p:cNvPr>
          <p:cNvSpPr>
            <a:spLocks noGrp="1"/>
          </p:cNvSpPr>
          <p:nvPr>
            <p:ph type="title"/>
          </p:nvPr>
        </p:nvSpPr>
        <p:spPr/>
        <p:txBody>
          <a:bodyPr/>
          <a:lstStyle/>
          <a:p>
            <a:r>
              <a:rPr lang="de-DE"/>
              <a:t>Mastertitelformat bearbeiten</a:t>
            </a:r>
            <a:endParaRPr lang="en-GB"/>
          </a:p>
        </p:txBody>
      </p:sp>
      <p:sp>
        <p:nvSpPr>
          <p:cNvPr id="3" name="Datumsplatzhalter 2">
            <a:extLst>
              <a:ext uri="{FF2B5EF4-FFF2-40B4-BE49-F238E27FC236}">
                <a16:creationId xmlns:a16="http://schemas.microsoft.com/office/drawing/2014/main" id="{3C303441-0D95-3545-ADC1-D32878DB0FAC}"/>
              </a:ext>
            </a:extLst>
          </p:cNvPr>
          <p:cNvSpPr>
            <a:spLocks noGrp="1"/>
          </p:cNvSpPr>
          <p:nvPr>
            <p:ph type="dt" sz="half" idx="10"/>
          </p:nvPr>
        </p:nvSpPr>
        <p:spPr/>
        <p:txBody>
          <a:bodyPr/>
          <a:lstStyle/>
          <a:p>
            <a:fld id="{407F685B-5320-FE4E-A381-C065DD4B3918}" type="datetimeFigureOut">
              <a:rPr lang="en-GB" smtClean="0"/>
              <a:t>28/12/2021</a:t>
            </a:fld>
            <a:endParaRPr lang="en-GB"/>
          </a:p>
        </p:txBody>
      </p:sp>
      <p:sp>
        <p:nvSpPr>
          <p:cNvPr id="4" name="Fußzeilenplatzhalter 3">
            <a:extLst>
              <a:ext uri="{FF2B5EF4-FFF2-40B4-BE49-F238E27FC236}">
                <a16:creationId xmlns:a16="http://schemas.microsoft.com/office/drawing/2014/main" id="{27A51FC3-B8B7-634C-8CD3-1CA9F00C83ED}"/>
              </a:ext>
            </a:extLst>
          </p:cNvPr>
          <p:cNvSpPr>
            <a:spLocks noGrp="1"/>
          </p:cNvSpPr>
          <p:nvPr>
            <p:ph type="ftr" sz="quarter" idx="11"/>
          </p:nvPr>
        </p:nvSpPr>
        <p:spPr/>
        <p:txBody>
          <a:bodyPr/>
          <a:lstStyle/>
          <a:p>
            <a:endParaRPr lang="en-GB"/>
          </a:p>
        </p:txBody>
      </p:sp>
      <p:sp>
        <p:nvSpPr>
          <p:cNvPr id="5" name="Foliennummernplatzhalter 4">
            <a:extLst>
              <a:ext uri="{FF2B5EF4-FFF2-40B4-BE49-F238E27FC236}">
                <a16:creationId xmlns:a16="http://schemas.microsoft.com/office/drawing/2014/main" id="{186066D8-771E-5243-AE1D-D34699F71E33}"/>
              </a:ext>
            </a:extLst>
          </p:cNvPr>
          <p:cNvSpPr>
            <a:spLocks noGrp="1"/>
          </p:cNvSpPr>
          <p:nvPr>
            <p:ph type="sldNum" sz="quarter" idx="12"/>
          </p:nvPr>
        </p:nvSpPr>
        <p:spPr/>
        <p:txBody>
          <a:bodyPr/>
          <a:lstStyle/>
          <a:p>
            <a:fld id="{D33666D8-6EB3-4B44-9065-6DF7094E8139}" type="slidenum">
              <a:rPr lang="en-GB" smtClean="0"/>
              <a:t>‹Nr.›</a:t>
            </a:fld>
            <a:endParaRPr lang="en-GB"/>
          </a:p>
        </p:txBody>
      </p:sp>
    </p:spTree>
    <p:extLst>
      <p:ext uri="{BB962C8B-B14F-4D97-AF65-F5344CB8AC3E}">
        <p14:creationId xmlns:p14="http://schemas.microsoft.com/office/powerpoint/2010/main" val="3668201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E9660D4-194B-0D49-A0DE-75E1840BBB03}"/>
              </a:ext>
            </a:extLst>
          </p:cNvPr>
          <p:cNvSpPr>
            <a:spLocks noGrp="1"/>
          </p:cNvSpPr>
          <p:nvPr>
            <p:ph type="dt" sz="half" idx="10"/>
          </p:nvPr>
        </p:nvSpPr>
        <p:spPr/>
        <p:txBody>
          <a:bodyPr/>
          <a:lstStyle/>
          <a:p>
            <a:fld id="{407F685B-5320-FE4E-A381-C065DD4B3918}" type="datetimeFigureOut">
              <a:rPr lang="en-GB" smtClean="0"/>
              <a:t>28/12/2021</a:t>
            </a:fld>
            <a:endParaRPr lang="en-GB"/>
          </a:p>
        </p:txBody>
      </p:sp>
      <p:sp>
        <p:nvSpPr>
          <p:cNvPr id="3" name="Fußzeilenplatzhalter 2">
            <a:extLst>
              <a:ext uri="{FF2B5EF4-FFF2-40B4-BE49-F238E27FC236}">
                <a16:creationId xmlns:a16="http://schemas.microsoft.com/office/drawing/2014/main" id="{E17C4EBA-59D7-E149-B0D6-3A677E6DC150}"/>
              </a:ext>
            </a:extLst>
          </p:cNvPr>
          <p:cNvSpPr>
            <a:spLocks noGrp="1"/>
          </p:cNvSpPr>
          <p:nvPr>
            <p:ph type="ftr" sz="quarter" idx="11"/>
          </p:nvPr>
        </p:nvSpPr>
        <p:spPr/>
        <p:txBody>
          <a:bodyPr/>
          <a:lstStyle/>
          <a:p>
            <a:endParaRPr lang="en-GB"/>
          </a:p>
        </p:txBody>
      </p:sp>
      <p:sp>
        <p:nvSpPr>
          <p:cNvPr id="4" name="Foliennummernplatzhalter 3">
            <a:extLst>
              <a:ext uri="{FF2B5EF4-FFF2-40B4-BE49-F238E27FC236}">
                <a16:creationId xmlns:a16="http://schemas.microsoft.com/office/drawing/2014/main" id="{C0AEC8A4-50A7-1D44-A144-12F34FFB9D65}"/>
              </a:ext>
            </a:extLst>
          </p:cNvPr>
          <p:cNvSpPr>
            <a:spLocks noGrp="1"/>
          </p:cNvSpPr>
          <p:nvPr>
            <p:ph type="sldNum" sz="quarter" idx="12"/>
          </p:nvPr>
        </p:nvSpPr>
        <p:spPr/>
        <p:txBody>
          <a:bodyPr/>
          <a:lstStyle/>
          <a:p>
            <a:fld id="{D33666D8-6EB3-4B44-9065-6DF7094E8139}" type="slidenum">
              <a:rPr lang="en-GB" smtClean="0"/>
              <a:t>‹Nr.›</a:t>
            </a:fld>
            <a:endParaRPr lang="en-GB"/>
          </a:p>
        </p:txBody>
      </p:sp>
    </p:spTree>
    <p:extLst>
      <p:ext uri="{BB962C8B-B14F-4D97-AF65-F5344CB8AC3E}">
        <p14:creationId xmlns:p14="http://schemas.microsoft.com/office/powerpoint/2010/main" val="3831695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961206-F333-A64F-8AED-CD3FB9F79063}"/>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GB"/>
          </a:p>
        </p:txBody>
      </p:sp>
      <p:sp>
        <p:nvSpPr>
          <p:cNvPr id="3" name="Inhaltsplatzhalter 2">
            <a:extLst>
              <a:ext uri="{FF2B5EF4-FFF2-40B4-BE49-F238E27FC236}">
                <a16:creationId xmlns:a16="http://schemas.microsoft.com/office/drawing/2014/main" id="{B929C328-560C-9644-9F01-F701485C4B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Textplatzhalter 3">
            <a:extLst>
              <a:ext uri="{FF2B5EF4-FFF2-40B4-BE49-F238E27FC236}">
                <a16:creationId xmlns:a16="http://schemas.microsoft.com/office/drawing/2014/main" id="{12F5F464-4787-8049-BAB7-54DDBFD475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536E93D4-1893-1540-9E17-16180140647B}"/>
              </a:ext>
            </a:extLst>
          </p:cNvPr>
          <p:cNvSpPr>
            <a:spLocks noGrp="1"/>
          </p:cNvSpPr>
          <p:nvPr>
            <p:ph type="dt" sz="half" idx="10"/>
          </p:nvPr>
        </p:nvSpPr>
        <p:spPr/>
        <p:txBody>
          <a:bodyPr/>
          <a:lstStyle/>
          <a:p>
            <a:fld id="{407F685B-5320-FE4E-A381-C065DD4B3918}" type="datetimeFigureOut">
              <a:rPr lang="en-GB" smtClean="0"/>
              <a:t>28/12/2021</a:t>
            </a:fld>
            <a:endParaRPr lang="en-GB"/>
          </a:p>
        </p:txBody>
      </p:sp>
      <p:sp>
        <p:nvSpPr>
          <p:cNvPr id="6" name="Fußzeilenplatzhalter 5">
            <a:extLst>
              <a:ext uri="{FF2B5EF4-FFF2-40B4-BE49-F238E27FC236}">
                <a16:creationId xmlns:a16="http://schemas.microsoft.com/office/drawing/2014/main" id="{36529DFE-A0A4-0A4A-8E67-7CD4B53BD130}"/>
              </a:ext>
            </a:extLst>
          </p:cNvPr>
          <p:cNvSpPr>
            <a:spLocks noGrp="1"/>
          </p:cNvSpPr>
          <p:nvPr>
            <p:ph type="ftr" sz="quarter" idx="11"/>
          </p:nvPr>
        </p:nvSpPr>
        <p:spPr/>
        <p:txBody>
          <a:bodyPr/>
          <a:lstStyle/>
          <a:p>
            <a:endParaRPr lang="en-GB"/>
          </a:p>
        </p:txBody>
      </p:sp>
      <p:sp>
        <p:nvSpPr>
          <p:cNvPr id="7" name="Foliennummernplatzhalter 6">
            <a:extLst>
              <a:ext uri="{FF2B5EF4-FFF2-40B4-BE49-F238E27FC236}">
                <a16:creationId xmlns:a16="http://schemas.microsoft.com/office/drawing/2014/main" id="{674DACB3-0322-A149-B9AC-879FAB803E1F}"/>
              </a:ext>
            </a:extLst>
          </p:cNvPr>
          <p:cNvSpPr>
            <a:spLocks noGrp="1"/>
          </p:cNvSpPr>
          <p:nvPr>
            <p:ph type="sldNum" sz="quarter" idx="12"/>
          </p:nvPr>
        </p:nvSpPr>
        <p:spPr/>
        <p:txBody>
          <a:bodyPr/>
          <a:lstStyle/>
          <a:p>
            <a:fld id="{D33666D8-6EB3-4B44-9065-6DF7094E8139}" type="slidenum">
              <a:rPr lang="en-GB" smtClean="0"/>
              <a:t>‹Nr.›</a:t>
            </a:fld>
            <a:endParaRPr lang="en-GB"/>
          </a:p>
        </p:txBody>
      </p:sp>
    </p:spTree>
    <p:extLst>
      <p:ext uri="{BB962C8B-B14F-4D97-AF65-F5344CB8AC3E}">
        <p14:creationId xmlns:p14="http://schemas.microsoft.com/office/powerpoint/2010/main" val="3880934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DE8736-DAFF-F246-B667-27728EDCD322}"/>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GB"/>
          </a:p>
        </p:txBody>
      </p:sp>
      <p:sp>
        <p:nvSpPr>
          <p:cNvPr id="3" name="Bildplatzhalter 2">
            <a:extLst>
              <a:ext uri="{FF2B5EF4-FFF2-40B4-BE49-F238E27FC236}">
                <a16:creationId xmlns:a16="http://schemas.microsoft.com/office/drawing/2014/main" id="{1546840C-2FFC-264C-8A11-6E80BC95EC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platzhalter 3">
            <a:extLst>
              <a:ext uri="{FF2B5EF4-FFF2-40B4-BE49-F238E27FC236}">
                <a16:creationId xmlns:a16="http://schemas.microsoft.com/office/drawing/2014/main" id="{65258B0B-B349-7648-B501-E43E8F4376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45F2D8EE-EBCA-D849-8EB6-16554BC61D9D}"/>
              </a:ext>
            </a:extLst>
          </p:cNvPr>
          <p:cNvSpPr>
            <a:spLocks noGrp="1"/>
          </p:cNvSpPr>
          <p:nvPr>
            <p:ph type="dt" sz="half" idx="10"/>
          </p:nvPr>
        </p:nvSpPr>
        <p:spPr/>
        <p:txBody>
          <a:bodyPr/>
          <a:lstStyle/>
          <a:p>
            <a:fld id="{407F685B-5320-FE4E-A381-C065DD4B3918}" type="datetimeFigureOut">
              <a:rPr lang="en-GB" smtClean="0"/>
              <a:t>28/12/2021</a:t>
            </a:fld>
            <a:endParaRPr lang="en-GB"/>
          </a:p>
        </p:txBody>
      </p:sp>
      <p:sp>
        <p:nvSpPr>
          <p:cNvPr id="6" name="Fußzeilenplatzhalter 5">
            <a:extLst>
              <a:ext uri="{FF2B5EF4-FFF2-40B4-BE49-F238E27FC236}">
                <a16:creationId xmlns:a16="http://schemas.microsoft.com/office/drawing/2014/main" id="{D3B5381D-A66B-0A44-AEFA-66BA90DD025D}"/>
              </a:ext>
            </a:extLst>
          </p:cNvPr>
          <p:cNvSpPr>
            <a:spLocks noGrp="1"/>
          </p:cNvSpPr>
          <p:nvPr>
            <p:ph type="ftr" sz="quarter" idx="11"/>
          </p:nvPr>
        </p:nvSpPr>
        <p:spPr/>
        <p:txBody>
          <a:bodyPr/>
          <a:lstStyle/>
          <a:p>
            <a:endParaRPr lang="en-GB"/>
          </a:p>
        </p:txBody>
      </p:sp>
      <p:sp>
        <p:nvSpPr>
          <p:cNvPr id="7" name="Foliennummernplatzhalter 6">
            <a:extLst>
              <a:ext uri="{FF2B5EF4-FFF2-40B4-BE49-F238E27FC236}">
                <a16:creationId xmlns:a16="http://schemas.microsoft.com/office/drawing/2014/main" id="{E0D155DB-94F9-DF46-9D9E-0B01CB1CD591}"/>
              </a:ext>
            </a:extLst>
          </p:cNvPr>
          <p:cNvSpPr>
            <a:spLocks noGrp="1"/>
          </p:cNvSpPr>
          <p:nvPr>
            <p:ph type="sldNum" sz="quarter" idx="12"/>
          </p:nvPr>
        </p:nvSpPr>
        <p:spPr/>
        <p:txBody>
          <a:bodyPr/>
          <a:lstStyle/>
          <a:p>
            <a:fld id="{D33666D8-6EB3-4B44-9065-6DF7094E8139}" type="slidenum">
              <a:rPr lang="en-GB" smtClean="0"/>
              <a:t>‹Nr.›</a:t>
            </a:fld>
            <a:endParaRPr lang="en-GB"/>
          </a:p>
        </p:txBody>
      </p:sp>
    </p:spTree>
    <p:extLst>
      <p:ext uri="{BB962C8B-B14F-4D97-AF65-F5344CB8AC3E}">
        <p14:creationId xmlns:p14="http://schemas.microsoft.com/office/powerpoint/2010/main" val="37245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2150AEF3-C065-9341-A1C5-F5A1F40ED8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GB"/>
          </a:p>
        </p:txBody>
      </p:sp>
      <p:sp>
        <p:nvSpPr>
          <p:cNvPr id="3" name="Textplatzhalter 2">
            <a:extLst>
              <a:ext uri="{FF2B5EF4-FFF2-40B4-BE49-F238E27FC236}">
                <a16:creationId xmlns:a16="http://schemas.microsoft.com/office/drawing/2014/main" id="{68706132-7857-EF43-86D2-1DA6BB9C8B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B0C94C70-92DC-2347-9095-911C2F4BF3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7F685B-5320-FE4E-A381-C065DD4B3918}" type="datetimeFigureOut">
              <a:rPr lang="en-GB" smtClean="0"/>
              <a:t>28/12/2021</a:t>
            </a:fld>
            <a:endParaRPr lang="en-GB"/>
          </a:p>
        </p:txBody>
      </p:sp>
      <p:sp>
        <p:nvSpPr>
          <p:cNvPr id="5" name="Fußzeilenplatzhalter 4">
            <a:extLst>
              <a:ext uri="{FF2B5EF4-FFF2-40B4-BE49-F238E27FC236}">
                <a16:creationId xmlns:a16="http://schemas.microsoft.com/office/drawing/2014/main" id="{9ECF2388-DEA7-5642-9130-AD0B11B256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Foliennummernplatzhalter 5">
            <a:extLst>
              <a:ext uri="{FF2B5EF4-FFF2-40B4-BE49-F238E27FC236}">
                <a16:creationId xmlns:a16="http://schemas.microsoft.com/office/drawing/2014/main" id="{F60F0A87-E185-924D-B5C3-E7BBC50890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3666D8-6EB3-4B44-9065-6DF7094E8139}" type="slidenum">
              <a:rPr lang="en-GB" smtClean="0"/>
              <a:t>‹Nr.›</a:t>
            </a:fld>
            <a:endParaRPr lang="en-GB"/>
          </a:p>
        </p:txBody>
      </p:sp>
      <p:pic>
        <p:nvPicPr>
          <p:cNvPr id="7" name="Grafik 6">
            <a:extLst>
              <a:ext uri="{FF2B5EF4-FFF2-40B4-BE49-F238E27FC236}">
                <a16:creationId xmlns:a16="http://schemas.microsoft.com/office/drawing/2014/main" id="{07A0079D-952C-7542-96EF-7830C1325C86}"/>
              </a:ext>
            </a:extLst>
          </p:cNvPr>
          <p:cNvPicPr>
            <a:picLocks noChangeAspect="1"/>
          </p:cNvPicPr>
          <p:nvPr userDrawn="1"/>
        </p:nvPicPr>
        <p:blipFill rotWithShape="1">
          <a:blip r:embed="rId13">
            <a:alphaModFix amt="20000"/>
            <a:extLst>
              <a:ext uri="{BEBA8EAE-BF5A-486C-A8C5-ECC9F3942E4B}">
                <a14:imgProps xmlns:a14="http://schemas.microsoft.com/office/drawing/2010/main">
                  <a14:imgLayer r:embed="rId14">
                    <a14:imgEffect>
                      <a14:colorTemperature colorTemp="6479"/>
                    </a14:imgEffect>
                    <a14:imgEffect>
                      <a14:saturation sat="56000"/>
                    </a14:imgEffect>
                  </a14:imgLayer>
                </a14:imgProps>
              </a:ext>
            </a:extLst>
          </a:blip>
          <a:srcRect b="21652"/>
          <a:stretch/>
        </p:blipFill>
        <p:spPr>
          <a:xfrm>
            <a:off x="0" y="0"/>
            <a:ext cx="12192000" cy="6858000"/>
          </a:xfrm>
          <a:prstGeom prst="rect">
            <a:avLst/>
          </a:prstGeom>
          <a:effectLst>
            <a:softEdge rad="1243372"/>
          </a:effectLst>
        </p:spPr>
      </p:pic>
    </p:spTree>
    <p:extLst>
      <p:ext uri="{BB962C8B-B14F-4D97-AF65-F5344CB8AC3E}">
        <p14:creationId xmlns:p14="http://schemas.microsoft.com/office/powerpoint/2010/main" val="1393913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338A35-AE96-A248-A27F-804E476EE186}"/>
              </a:ext>
            </a:extLst>
          </p:cNvPr>
          <p:cNvSpPr>
            <a:spLocks noGrp="1"/>
          </p:cNvSpPr>
          <p:nvPr>
            <p:ph type="ctrTitle"/>
          </p:nvPr>
        </p:nvSpPr>
        <p:spPr>
          <a:xfrm>
            <a:off x="0" y="0"/>
            <a:ext cx="12192000" cy="6858000"/>
          </a:xfrm>
          <a:solidFill>
            <a:schemeClr val="bg1">
              <a:alpha val="30254"/>
            </a:schemeClr>
          </a:solidFill>
        </p:spPr>
        <p:txBody>
          <a:bodyPr/>
          <a:lstStyle/>
          <a:p>
            <a:r>
              <a:rPr lang="en-GB" b="1" dirty="0">
                <a:solidFill>
                  <a:srgbClr val="FF0000"/>
                </a:solidFill>
              </a:rPr>
              <a:t>Bethel Tech</a:t>
            </a:r>
            <a:br>
              <a:rPr lang="en-GB" b="1" dirty="0">
                <a:solidFill>
                  <a:srgbClr val="FF0000"/>
                </a:solidFill>
              </a:rPr>
            </a:br>
            <a:r>
              <a:rPr lang="en-GB" b="1" dirty="0">
                <a:solidFill>
                  <a:srgbClr val="FF0000"/>
                </a:solidFill>
              </a:rPr>
              <a:t>Christmas Challenge</a:t>
            </a:r>
            <a:br>
              <a:rPr lang="en-GB" b="1" dirty="0">
                <a:solidFill>
                  <a:srgbClr val="FF0000"/>
                </a:solidFill>
              </a:rPr>
            </a:br>
            <a:br>
              <a:rPr lang="en-GB" b="1" dirty="0">
                <a:solidFill>
                  <a:srgbClr val="FF0000"/>
                </a:solidFill>
              </a:rPr>
            </a:br>
            <a:br>
              <a:rPr lang="en-GB" b="1" dirty="0"/>
            </a:br>
            <a:br>
              <a:rPr lang="en-GB" b="1" dirty="0"/>
            </a:br>
            <a:endParaRPr lang="en-GB" b="1" dirty="0"/>
          </a:p>
        </p:txBody>
      </p:sp>
      <p:sp>
        <p:nvSpPr>
          <p:cNvPr id="3" name="Untertitel 2">
            <a:extLst>
              <a:ext uri="{FF2B5EF4-FFF2-40B4-BE49-F238E27FC236}">
                <a16:creationId xmlns:a16="http://schemas.microsoft.com/office/drawing/2014/main" id="{1F3C57EC-5C2C-824C-ABFE-DEBEC28B009E}"/>
              </a:ext>
            </a:extLst>
          </p:cNvPr>
          <p:cNvSpPr>
            <a:spLocks noGrp="1"/>
          </p:cNvSpPr>
          <p:nvPr>
            <p:ph type="subTitle" idx="1"/>
          </p:nvPr>
        </p:nvSpPr>
        <p:spPr>
          <a:xfrm>
            <a:off x="4716049" y="4371583"/>
            <a:ext cx="2759901" cy="848638"/>
          </a:xfrm>
          <a:solidFill>
            <a:schemeClr val="bg1">
              <a:alpha val="30421"/>
            </a:schemeClr>
          </a:solidFill>
        </p:spPr>
        <p:txBody>
          <a:bodyPr>
            <a:normAutofit lnSpcReduction="10000"/>
          </a:bodyPr>
          <a:lstStyle/>
          <a:p>
            <a:r>
              <a:rPr lang="en-GB" dirty="0"/>
              <a:t>Hans-</a:t>
            </a:r>
            <a:r>
              <a:rPr lang="en-GB" dirty="0" err="1"/>
              <a:t>Jörg</a:t>
            </a:r>
            <a:r>
              <a:rPr lang="en-GB" dirty="0"/>
              <a:t> Stark</a:t>
            </a:r>
          </a:p>
          <a:p>
            <a:r>
              <a:rPr lang="en-GB" dirty="0"/>
              <a:t>December 2021</a:t>
            </a:r>
          </a:p>
        </p:txBody>
      </p:sp>
    </p:spTree>
    <p:extLst>
      <p:ext uri="{BB962C8B-B14F-4D97-AF65-F5344CB8AC3E}">
        <p14:creationId xmlns:p14="http://schemas.microsoft.com/office/powerpoint/2010/main" val="2314416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What can you tell me about week position?</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r>
              <a:rPr lang="en-GB" sz="3600" dirty="0"/>
              <a:t>The median initial position of a song is 82.</a:t>
            </a:r>
          </a:p>
          <a:p>
            <a:r>
              <a:rPr lang="en-GB" sz="3600" dirty="0"/>
              <a:t>The overall median position of a song is 58.</a:t>
            </a:r>
          </a:p>
          <a:p>
            <a:pPr marL="0" indent="0">
              <a:buNone/>
            </a:pPr>
            <a:r>
              <a:rPr lang="en-GB" sz="3600" dirty="0">
                <a:sym typeface="Wingdings" pitchFamily="2" charset="2"/>
              </a:rPr>
              <a:t> This confirms the findings based on average analysis: The initial position of a song is worse than the overall weekly position of all songs at all times. </a:t>
            </a:r>
            <a:endParaRPr lang="en-GB" sz="3600" dirty="0"/>
          </a:p>
        </p:txBody>
      </p:sp>
    </p:spTree>
    <p:extLst>
      <p:ext uri="{BB962C8B-B14F-4D97-AF65-F5344CB8AC3E}">
        <p14:creationId xmlns:p14="http://schemas.microsoft.com/office/powerpoint/2010/main" val="2815516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What can you tell me about week position?</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lnSpcReduction="10000"/>
          </a:bodyPr>
          <a:lstStyle/>
          <a:p>
            <a:pPr marL="0" indent="0">
              <a:buNone/>
            </a:pPr>
            <a:r>
              <a:rPr lang="en-GB" sz="3600" dirty="0"/>
              <a:t>General statistical information on </a:t>
            </a:r>
            <a:r>
              <a:rPr lang="en-GB" sz="3600" b="1" dirty="0"/>
              <a:t>week position</a:t>
            </a:r>
            <a:r>
              <a:rPr lang="en-GB" sz="3600" dirty="0"/>
              <a:t>:</a:t>
            </a:r>
          </a:p>
          <a:p>
            <a:pPr lvl="3"/>
            <a:endParaRPr lang="de-CH" sz="2600" dirty="0"/>
          </a:p>
          <a:p>
            <a:pPr lvl="3">
              <a:tabLst>
                <a:tab pos="3597275" algn="dec"/>
              </a:tabLst>
            </a:pPr>
            <a:r>
              <a:rPr lang="de-CH" sz="2600" dirty="0"/>
              <a:t>Count:	 387.000000 </a:t>
            </a:r>
          </a:p>
          <a:p>
            <a:pPr lvl="3">
              <a:tabLst>
                <a:tab pos="3597275" algn="dec"/>
              </a:tabLst>
            </a:pPr>
            <a:r>
              <a:rPr lang="de-CH" sz="2600" dirty="0" err="1"/>
              <a:t>Mean</a:t>
            </a:r>
            <a:r>
              <a:rPr lang="de-CH" sz="2600" dirty="0"/>
              <a:t>:	 57.204134 </a:t>
            </a:r>
          </a:p>
          <a:p>
            <a:pPr lvl="3">
              <a:tabLst>
                <a:tab pos="3597275" algn="dec"/>
              </a:tabLst>
            </a:pPr>
            <a:r>
              <a:rPr lang="de-CH" sz="2600" dirty="0"/>
              <a:t>Stand </a:t>
            </a:r>
            <a:r>
              <a:rPr lang="de-CH" sz="2600" dirty="0" err="1"/>
              <a:t>Dev</a:t>
            </a:r>
            <a:r>
              <a:rPr lang="de-CH" sz="2600" dirty="0"/>
              <a:t>:	25.398527 </a:t>
            </a:r>
          </a:p>
          <a:p>
            <a:pPr lvl="3">
              <a:tabLst>
                <a:tab pos="3597275" algn="dec"/>
              </a:tabLst>
            </a:pPr>
            <a:r>
              <a:rPr lang="de-CH" sz="2600" dirty="0"/>
              <a:t>Min: 	7.000000	= </a:t>
            </a:r>
            <a:r>
              <a:rPr lang="de-CH" sz="2600" dirty="0" err="1"/>
              <a:t>best</a:t>
            </a:r>
            <a:r>
              <a:rPr lang="de-CH" sz="2600" dirty="0"/>
              <a:t> </a:t>
            </a:r>
            <a:r>
              <a:rPr lang="de-CH" sz="2600" dirty="0" err="1"/>
              <a:t>position</a:t>
            </a:r>
            <a:r>
              <a:rPr lang="de-CH" sz="2600" dirty="0"/>
              <a:t> </a:t>
            </a:r>
          </a:p>
          <a:p>
            <a:pPr lvl="3">
              <a:tabLst>
                <a:tab pos="3597275" algn="dec"/>
              </a:tabLst>
            </a:pPr>
            <a:r>
              <a:rPr lang="de-CH" sz="2600" dirty="0"/>
              <a:t>25%: 	38.500000 </a:t>
            </a:r>
          </a:p>
          <a:p>
            <a:pPr lvl="3">
              <a:tabLst>
                <a:tab pos="3597275" algn="dec"/>
              </a:tabLst>
            </a:pPr>
            <a:r>
              <a:rPr lang="de-CH" sz="2600" dirty="0"/>
              <a:t>50%:	 58.000000 	= median </a:t>
            </a:r>
            <a:r>
              <a:rPr lang="de-CH" sz="2600" dirty="0" err="1"/>
              <a:t>position</a:t>
            </a:r>
            <a:endParaRPr lang="de-CH" sz="2600" dirty="0"/>
          </a:p>
          <a:p>
            <a:pPr lvl="3">
              <a:tabLst>
                <a:tab pos="3597275" algn="dec"/>
              </a:tabLst>
            </a:pPr>
            <a:r>
              <a:rPr lang="de-CH" sz="2600" dirty="0"/>
              <a:t>75%:	 78.000000 </a:t>
            </a:r>
          </a:p>
          <a:p>
            <a:pPr lvl="3">
              <a:tabLst>
                <a:tab pos="3597275" algn="dec"/>
              </a:tabLst>
            </a:pPr>
            <a:r>
              <a:rPr lang="de-CH" sz="2600" dirty="0"/>
              <a:t>Max: 	100.000000	= </a:t>
            </a:r>
            <a:r>
              <a:rPr lang="de-CH" sz="2600" dirty="0" err="1"/>
              <a:t>worst</a:t>
            </a:r>
            <a:r>
              <a:rPr lang="de-CH" sz="2600" dirty="0"/>
              <a:t> </a:t>
            </a:r>
            <a:r>
              <a:rPr lang="de-CH" sz="2600" dirty="0" err="1"/>
              <a:t>position</a:t>
            </a:r>
            <a:endParaRPr lang="en-GB" sz="2600" dirty="0"/>
          </a:p>
          <a:p>
            <a:pPr marL="0" indent="0">
              <a:buNone/>
            </a:pPr>
            <a:endParaRPr lang="en-GB" sz="3600" dirty="0"/>
          </a:p>
        </p:txBody>
      </p:sp>
    </p:spTree>
    <p:extLst>
      <p:ext uri="{BB962C8B-B14F-4D97-AF65-F5344CB8AC3E}">
        <p14:creationId xmlns:p14="http://schemas.microsoft.com/office/powerpoint/2010/main" val="1071491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What can you tell me about week position?</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en-GB" dirty="0"/>
              <a:t>Which are the 10 most successful songs?</a:t>
            </a:r>
            <a:br>
              <a:rPr lang="en-GB" dirty="0"/>
            </a:br>
            <a:r>
              <a:rPr lang="en-GB" sz="2400" i="1" dirty="0"/>
              <a:t>Assumption: success = largest interval from worst to best week-position</a:t>
            </a:r>
            <a:endParaRPr lang="en-GB" i="1" dirty="0"/>
          </a:p>
          <a:p>
            <a:pPr lvl="3"/>
            <a:endParaRPr lang="de-CH" sz="2600" i="1" dirty="0"/>
          </a:p>
          <a:p>
            <a:pPr marL="0" indent="0">
              <a:buNone/>
            </a:pPr>
            <a:endParaRPr lang="en-GB" sz="3600" dirty="0"/>
          </a:p>
        </p:txBody>
      </p:sp>
      <p:pic>
        <p:nvPicPr>
          <p:cNvPr id="4" name="Grafik 3">
            <a:extLst>
              <a:ext uri="{FF2B5EF4-FFF2-40B4-BE49-F238E27FC236}">
                <a16:creationId xmlns:a16="http://schemas.microsoft.com/office/drawing/2014/main" id="{648B227B-49AE-584E-A726-A82056525425}"/>
              </a:ext>
            </a:extLst>
          </p:cNvPr>
          <p:cNvPicPr>
            <a:picLocks noChangeAspect="1"/>
          </p:cNvPicPr>
          <p:nvPr/>
        </p:nvPicPr>
        <p:blipFill>
          <a:blip r:embed="rId2"/>
          <a:stretch>
            <a:fillRect/>
          </a:stretch>
        </p:blipFill>
        <p:spPr>
          <a:xfrm>
            <a:off x="4703180" y="2921735"/>
            <a:ext cx="7488820" cy="2971174"/>
          </a:xfrm>
          <a:prstGeom prst="rect">
            <a:avLst/>
          </a:prstGeom>
        </p:spPr>
      </p:pic>
      <p:sp>
        <p:nvSpPr>
          <p:cNvPr id="5" name="Rechteck 4">
            <a:extLst>
              <a:ext uri="{FF2B5EF4-FFF2-40B4-BE49-F238E27FC236}">
                <a16:creationId xmlns:a16="http://schemas.microsoft.com/office/drawing/2014/main" id="{04FA02B0-B639-234F-9F92-A0BCB63BC5C0}"/>
              </a:ext>
            </a:extLst>
          </p:cNvPr>
          <p:cNvSpPr/>
          <p:nvPr/>
        </p:nvSpPr>
        <p:spPr>
          <a:xfrm>
            <a:off x="10116273" y="2958899"/>
            <a:ext cx="995424" cy="2934010"/>
          </a:xfrm>
          <a:prstGeom prst="rect">
            <a:avLst/>
          </a:prstGeom>
          <a:solidFill>
            <a:srgbClr val="FFFF00">
              <a:alpha val="25098"/>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feld 5">
            <a:extLst>
              <a:ext uri="{FF2B5EF4-FFF2-40B4-BE49-F238E27FC236}">
                <a16:creationId xmlns:a16="http://schemas.microsoft.com/office/drawing/2014/main" id="{239024CD-982F-F34C-B621-9C4FC11CD487}"/>
              </a:ext>
            </a:extLst>
          </p:cNvPr>
          <p:cNvSpPr txBox="1"/>
          <p:nvPr/>
        </p:nvSpPr>
        <p:spPr>
          <a:xfrm>
            <a:off x="150471" y="2754775"/>
            <a:ext cx="4552709" cy="4247317"/>
          </a:xfrm>
          <a:prstGeom prst="rect">
            <a:avLst/>
          </a:prstGeom>
          <a:noFill/>
        </p:spPr>
        <p:txBody>
          <a:bodyPr wrap="square" rtlCol="0">
            <a:spAutoFit/>
          </a:bodyPr>
          <a:lstStyle/>
          <a:p>
            <a:pPr marL="285750" indent="-285750">
              <a:buFont typeface="Arial" panose="020B0604020202020204" pitchFamily="34" charset="0"/>
              <a:buChar char="•"/>
            </a:pPr>
            <a:r>
              <a:rPr lang="en-GB" b="1" u="sng" dirty="0"/>
              <a:t>Findings</a:t>
            </a:r>
            <a:r>
              <a:rPr lang="en-GB" dirty="0"/>
              <a:t>: </a:t>
            </a:r>
            <a:br>
              <a:rPr lang="en-GB" dirty="0"/>
            </a:br>
            <a:r>
              <a:rPr lang="en-GB" dirty="0"/>
              <a:t>The 10 most successful songs…</a:t>
            </a:r>
          </a:p>
          <a:p>
            <a:pPr marL="742950" lvl="1" indent="-285750">
              <a:buFont typeface="Arial" panose="020B0604020202020204" pitchFamily="34" charset="0"/>
              <a:buChar char="•"/>
            </a:pPr>
            <a:r>
              <a:rPr lang="en-GB" dirty="0"/>
              <a:t>were all over the time of investigation, with a slight bend towards the earlier being more successful</a:t>
            </a:r>
          </a:p>
          <a:p>
            <a:pPr marL="742950" lvl="1" indent="-285750">
              <a:buFont typeface="Arial" panose="020B0604020202020204" pitchFamily="34" charset="0"/>
              <a:buChar char="•"/>
            </a:pPr>
            <a:r>
              <a:rPr lang="en-GB" dirty="0"/>
              <a:t>had their initial position in 90% before Christmas</a:t>
            </a:r>
          </a:p>
          <a:p>
            <a:pPr marL="742950" lvl="1" indent="-285750">
              <a:buFont typeface="Arial" panose="020B0604020202020204" pitchFamily="34" charset="0"/>
              <a:buChar char="•"/>
            </a:pPr>
            <a:r>
              <a:rPr lang="en-GB" dirty="0"/>
              <a:t>were no worse with their best position than below 30</a:t>
            </a:r>
          </a:p>
          <a:p>
            <a:pPr marL="742950" lvl="1" indent="-285750">
              <a:buFont typeface="Arial" panose="020B0604020202020204" pitchFamily="34" charset="0"/>
              <a:buChar char="•"/>
            </a:pPr>
            <a:r>
              <a:rPr lang="en-GB" dirty="0"/>
              <a:t>were in 70% performed by individuals, not groups.</a:t>
            </a:r>
          </a:p>
          <a:p>
            <a:pPr marL="742950" lvl="1"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top 5 songs did not contain “Christmas” in their title</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2995121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What can you tell me about week position?</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en-GB" dirty="0"/>
              <a:t>Which are the 10 most successful songs?</a:t>
            </a:r>
            <a:br>
              <a:rPr lang="en-GB" dirty="0"/>
            </a:br>
            <a:r>
              <a:rPr lang="en-GB" sz="2400" i="1" dirty="0"/>
              <a:t>Assumption: success = best week-position ever during their presence in the charts</a:t>
            </a:r>
            <a:endParaRPr lang="de-CH" sz="2600" i="1" dirty="0"/>
          </a:p>
          <a:p>
            <a:pPr marL="0" indent="0">
              <a:buNone/>
            </a:pPr>
            <a:endParaRPr lang="en-GB" sz="3600" dirty="0"/>
          </a:p>
        </p:txBody>
      </p:sp>
      <p:sp>
        <p:nvSpPr>
          <p:cNvPr id="6" name="Textfeld 5">
            <a:extLst>
              <a:ext uri="{FF2B5EF4-FFF2-40B4-BE49-F238E27FC236}">
                <a16:creationId xmlns:a16="http://schemas.microsoft.com/office/drawing/2014/main" id="{239024CD-982F-F34C-B621-9C4FC11CD487}"/>
              </a:ext>
            </a:extLst>
          </p:cNvPr>
          <p:cNvSpPr txBox="1"/>
          <p:nvPr/>
        </p:nvSpPr>
        <p:spPr>
          <a:xfrm>
            <a:off x="150471" y="2754775"/>
            <a:ext cx="4876801" cy="2862322"/>
          </a:xfrm>
          <a:prstGeom prst="rect">
            <a:avLst/>
          </a:prstGeom>
          <a:noFill/>
        </p:spPr>
        <p:txBody>
          <a:bodyPr wrap="square" rtlCol="0">
            <a:spAutoFit/>
          </a:bodyPr>
          <a:lstStyle/>
          <a:p>
            <a:pPr marL="285750" indent="-285750">
              <a:buFont typeface="Arial" panose="020B0604020202020204" pitchFamily="34" charset="0"/>
              <a:buChar char="•"/>
            </a:pPr>
            <a:r>
              <a:rPr lang="en-GB" b="1" u="sng" dirty="0"/>
              <a:t>Findings</a:t>
            </a:r>
            <a:r>
              <a:rPr lang="en-GB" dirty="0"/>
              <a:t>: </a:t>
            </a:r>
            <a:br>
              <a:rPr lang="en-GB" dirty="0"/>
            </a:br>
            <a:r>
              <a:rPr lang="en-GB" dirty="0"/>
              <a:t>The 10 most successful songs…</a:t>
            </a:r>
          </a:p>
          <a:p>
            <a:pPr marL="742950" lvl="1" indent="-285750">
              <a:buFont typeface="Arial" panose="020B0604020202020204" pitchFamily="34" charset="0"/>
              <a:buChar char="•"/>
            </a:pPr>
            <a:r>
              <a:rPr lang="en-GB" dirty="0"/>
              <a:t>were all over the time of investigation</a:t>
            </a:r>
          </a:p>
          <a:p>
            <a:pPr marL="742950" lvl="1" indent="-285750">
              <a:buFont typeface="Arial" panose="020B0604020202020204" pitchFamily="34" charset="0"/>
              <a:buChar char="•"/>
            </a:pPr>
            <a:r>
              <a:rPr lang="en-GB" dirty="0"/>
              <a:t>had their initial position in 90% before or at Christmas</a:t>
            </a:r>
          </a:p>
          <a:p>
            <a:pPr marL="742950" lvl="1" indent="-285750">
              <a:buFont typeface="Arial" panose="020B0604020202020204" pitchFamily="34" charset="0"/>
              <a:buChar char="•"/>
            </a:pPr>
            <a:r>
              <a:rPr lang="en-GB" dirty="0"/>
              <a:t>were at least during 5 weeks on the charts, in 70% at least 10 weeks</a:t>
            </a:r>
          </a:p>
          <a:p>
            <a:pPr marL="742950" lvl="1" indent="-285750">
              <a:buFont typeface="Arial" panose="020B0604020202020204" pitchFamily="34" charset="0"/>
              <a:buChar char="•"/>
            </a:pPr>
            <a:r>
              <a:rPr lang="en-GB" dirty="0"/>
              <a:t>were performed in 80% by individuals, not groups.</a:t>
            </a:r>
          </a:p>
          <a:p>
            <a:pPr marL="742950" lvl="1" indent="-285750">
              <a:buFont typeface="Arial" panose="020B0604020202020204" pitchFamily="34" charset="0"/>
              <a:buChar char="•"/>
            </a:pPr>
            <a:r>
              <a:rPr lang="en-GB" dirty="0"/>
              <a:t>Contained in 40% “Christmas” in their title</a:t>
            </a:r>
          </a:p>
        </p:txBody>
      </p:sp>
      <p:pic>
        <p:nvPicPr>
          <p:cNvPr id="7" name="Grafik 6">
            <a:extLst>
              <a:ext uri="{FF2B5EF4-FFF2-40B4-BE49-F238E27FC236}">
                <a16:creationId xmlns:a16="http://schemas.microsoft.com/office/drawing/2014/main" id="{DC48071C-92DC-4844-9C91-8948F75D476B}"/>
              </a:ext>
            </a:extLst>
          </p:cNvPr>
          <p:cNvPicPr>
            <a:picLocks noChangeAspect="1"/>
          </p:cNvPicPr>
          <p:nvPr/>
        </p:nvPicPr>
        <p:blipFill>
          <a:blip r:embed="rId2"/>
          <a:stretch>
            <a:fillRect/>
          </a:stretch>
        </p:blipFill>
        <p:spPr>
          <a:xfrm>
            <a:off x="5104435" y="2883451"/>
            <a:ext cx="6937094" cy="3106269"/>
          </a:xfrm>
          <a:prstGeom prst="rect">
            <a:avLst/>
          </a:prstGeom>
        </p:spPr>
      </p:pic>
      <p:sp>
        <p:nvSpPr>
          <p:cNvPr id="5" name="Rechteck 4">
            <a:extLst>
              <a:ext uri="{FF2B5EF4-FFF2-40B4-BE49-F238E27FC236}">
                <a16:creationId xmlns:a16="http://schemas.microsoft.com/office/drawing/2014/main" id="{04FA02B0-B639-234F-9F92-A0BCB63BC5C0}"/>
              </a:ext>
            </a:extLst>
          </p:cNvPr>
          <p:cNvSpPr/>
          <p:nvPr/>
        </p:nvSpPr>
        <p:spPr>
          <a:xfrm>
            <a:off x="7164729" y="2883450"/>
            <a:ext cx="701716" cy="3106269"/>
          </a:xfrm>
          <a:prstGeom prst="rect">
            <a:avLst/>
          </a:prstGeom>
          <a:solidFill>
            <a:srgbClr val="FFFF00">
              <a:alpha val="25098"/>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560081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What can you tell me about week position?</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en-GB" sz="3600" dirty="0"/>
              <a:t>Graphical statistical information on </a:t>
            </a:r>
            <a:r>
              <a:rPr lang="en-GB" sz="3600" b="1" dirty="0"/>
              <a:t>week position</a:t>
            </a:r>
            <a:r>
              <a:rPr lang="en-GB" sz="3600" dirty="0"/>
              <a:t>:</a:t>
            </a:r>
          </a:p>
          <a:p>
            <a:pPr lvl="3"/>
            <a:endParaRPr lang="de-CH" sz="2600" dirty="0"/>
          </a:p>
          <a:p>
            <a:pPr marL="0" indent="0">
              <a:buNone/>
            </a:pPr>
            <a:endParaRPr lang="en-GB" sz="3600" dirty="0"/>
          </a:p>
        </p:txBody>
      </p:sp>
      <p:pic>
        <p:nvPicPr>
          <p:cNvPr id="3080" name="Picture 8">
            <a:extLst>
              <a:ext uri="{FF2B5EF4-FFF2-40B4-BE49-F238E27FC236}">
                <a16:creationId xmlns:a16="http://schemas.microsoft.com/office/drawing/2014/main" id="{751A6BEF-2FE5-8F44-9DF0-FD367D717A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85227"/>
            <a:ext cx="6275540" cy="400764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4F53A8E1-15A7-D64F-B9FC-04BD31EFFF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540" y="2695442"/>
            <a:ext cx="5787024" cy="3709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5778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What can you tell me about week position?</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r>
              <a:rPr lang="en-GB" sz="3600" dirty="0"/>
              <a:t>There are 279 records out of 387 (∼72%) that indicate a change in chart’s position.</a:t>
            </a:r>
          </a:p>
          <a:p>
            <a:r>
              <a:rPr lang="en-GB" sz="3600" dirty="0"/>
              <a:t>The remaining were single presences</a:t>
            </a:r>
          </a:p>
          <a:p>
            <a:endParaRPr lang="en-GB" sz="3600" dirty="0"/>
          </a:p>
        </p:txBody>
      </p:sp>
    </p:spTree>
    <p:extLst>
      <p:ext uri="{BB962C8B-B14F-4D97-AF65-F5344CB8AC3E}">
        <p14:creationId xmlns:p14="http://schemas.microsoft.com/office/powerpoint/2010/main" val="2382266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What can you tell me about week position?</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lnSpcReduction="10000"/>
          </a:bodyPr>
          <a:lstStyle/>
          <a:p>
            <a:pPr marL="0" indent="0">
              <a:buNone/>
            </a:pPr>
            <a:r>
              <a:rPr lang="en-GB" sz="3600" dirty="0"/>
              <a:t>Is the change in ranking better before or after Christmas? </a:t>
            </a:r>
          </a:p>
          <a:p>
            <a:pPr marL="0" indent="0">
              <a:buNone/>
            </a:pPr>
            <a:r>
              <a:rPr lang="en-GB" sz="3600" dirty="0"/>
              <a:t>Change in rankings are in months November, December and January.</a:t>
            </a:r>
          </a:p>
          <a:p>
            <a:r>
              <a:rPr lang="en-GB" sz="3600" dirty="0"/>
              <a:t>81 entries with better rankings before Christmas (40.5%)</a:t>
            </a:r>
          </a:p>
          <a:p>
            <a:r>
              <a:rPr lang="en-GB" sz="3600" dirty="0"/>
              <a:t>119 entries with better rankings after Christmas (59.5%)</a:t>
            </a:r>
          </a:p>
          <a:p>
            <a:endParaRPr lang="en-GB" sz="3600" dirty="0"/>
          </a:p>
          <a:p>
            <a:endParaRPr lang="en-GB" sz="2800" dirty="0"/>
          </a:p>
          <a:p>
            <a:endParaRPr lang="en-GB" sz="3600" dirty="0"/>
          </a:p>
        </p:txBody>
      </p:sp>
    </p:spTree>
    <p:extLst>
      <p:ext uri="{BB962C8B-B14F-4D97-AF65-F5344CB8AC3E}">
        <p14:creationId xmlns:p14="http://schemas.microsoft.com/office/powerpoint/2010/main" val="17679839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What can you tell me about week position?</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de-CH" b="1" dirty="0">
                <a:solidFill>
                  <a:srgbClr val="FF0000"/>
                </a:solidFill>
              </a:rPr>
              <a:t>Null Hypothesis H0 </a:t>
            </a:r>
            <a:r>
              <a:rPr lang="en-GB" dirty="0"/>
              <a:t>: The average week-position is independent of whether the week-position is before or after Christmas. i.e. the two group means of the groups – before and after Christmas – are the same.</a:t>
            </a:r>
          </a:p>
          <a:p>
            <a:pPr>
              <a:buFont typeface="Wingdings" pitchFamily="2" charset="2"/>
              <a:buChar char="à"/>
            </a:pPr>
            <a:r>
              <a:rPr lang="en-GB" dirty="0">
                <a:sym typeface="Wingdings" pitchFamily="2" charset="2"/>
              </a:rPr>
              <a:t>Run a t-test: p-value = 3.648e-09  </a:t>
            </a:r>
          </a:p>
          <a:p>
            <a:pPr>
              <a:buFont typeface="Wingdings" pitchFamily="2" charset="2"/>
              <a:buChar char="à"/>
            </a:pPr>
            <a:endParaRPr lang="en-GB" dirty="0">
              <a:sym typeface="Wingdings" pitchFamily="2" charset="2"/>
            </a:endParaRPr>
          </a:p>
          <a:p>
            <a:pPr marL="0" indent="0">
              <a:buNone/>
            </a:pPr>
            <a:r>
              <a:rPr lang="en-GB" dirty="0">
                <a:highlight>
                  <a:srgbClr val="FFFF00"/>
                </a:highlight>
              </a:rPr>
              <a:t>H0 is being rejected. </a:t>
            </a:r>
            <a:r>
              <a:rPr lang="en-GB" b="1" dirty="0"/>
              <a:t>The average week-position before Christmas differs significantly from the average week-position after Christmas!</a:t>
            </a:r>
          </a:p>
          <a:p>
            <a:pPr marL="0" indent="0">
              <a:buNone/>
            </a:pPr>
            <a:r>
              <a:rPr lang="en-GB" sz="1900" dirty="0"/>
              <a:t>Mean Week-Position before Xmas: </a:t>
            </a:r>
            <a:r>
              <a:rPr lang="en-GB" sz="1900" b="1" dirty="0"/>
              <a:t>65.6</a:t>
            </a:r>
            <a:r>
              <a:rPr lang="en-GB" sz="1900" dirty="0"/>
              <a:t> | Mean Week-Position after Xmas: </a:t>
            </a:r>
            <a:r>
              <a:rPr lang="en-GB" sz="1900" b="1" dirty="0"/>
              <a:t>50.6</a:t>
            </a:r>
          </a:p>
          <a:p>
            <a:endParaRPr lang="en-GB" sz="1500" dirty="0"/>
          </a:p>
          <a:p>
            <a:endParaRPr lang="en-GB" sz="3600" dirty="0"/>
          </a:p>
        </p:txBody>
      </p:sp>
    </p:spTree>
    <p:extLst>
      <p:ext uri="{BB962C8B-B14F-4D97-AF65-F5344CB8AC3E}">
        <p14:creationId xmlns:p14="http://schemas.microsoft.com/office/powerpoint/2010/main" val="1439219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What can you tell me about week position?</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lnSpcReduction="10000"/>
          </a:bodyPr>
          <a:lstStyle/>
          <a:p>
            <a:pPr marL="0" indent="0">
              <a:buNone/>
            </a:pPr>
            <a:r>
              <a:rPr lang="en-GB" sz="3600" dirty="0"/>
              <a:t>Counting the numbers of datasets that have “Christmas” in their title:</a:t>
            </a:r>
          </a:p>
          <a:p>
            <a:pPr lvl="2"/>
            <a:r>
              <a:rPr lang="en-GB" sz="2800" dirty="0"/>
              <a:t>234 (60.5%) without “Christmas”</a:t>
            </a:r>
          </a:p>
          <a:p>
            <a:pPr lvl="2"/>
            <a:r>
              <a:rPr lang="en-GB" sz="2800" dirty="0"/>
              <a:t>153 (39.5%) with “Christmas”</a:t>
            </a:r>
            <a:br>
              <a:rPr lang="en-GB" sz="2800" dirty="0"/>
            </a:br>
            <a:endParaRPr lang="en-GB" sz="2800" dirty="0"/>
          </a:p>
          <a:p>
            <a:pPr marL="0" indent="0">
              <a:buNone/>
            </a:pPr>
            <a:r>
              <a:rPr lang="en-GB" sz="3600" dirty="0"/>
              <a:t>Counting the numbers of unique songs that have “Christmas” in their title:</a:t>
            </a:r>
          </a:p>
          <a:p>
            <a:pPr lvl="2"/>
            <a:r>
              <a:rPr lang="en-GB" sz="2800" dirty="0"/>
              <a:t>44 (56.4%) without “Christmas”</a:t>
            </a:r>
          </a:p>
          <a:p>
            <a:pPr lvl="2"/>
            <a:r>
              <a:rPr lang="en-GB" sz="2800" dirty="0"/>
              <a:t>34 (43.6%) with “Christmas”</a:t>
            </a:r>
            <a:br>
              <a:rPr lang="en-GB" sz="2800" dirty="0"/>
            </a:br>
            <a:endParaRPr lang="en-GB" sz="2800" dirty="0"/>
          </a:p>
          <a:p>
            <a:endParaRPr lang="en-GB" sz="3600" dirty="0"/>
          </a:p>
        </p:txBody>
      </p:sp>
    </p:spTree>
    <p:extLst>
      <p:ext uri="{BB962C8B-B14F-4D97-AF65-F5344CB8AC3E}">
        <p14:creationId xmlns:p14="http://schemas.microsoft.com/office/powerpoint/2010/main" val="1537168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What can you tell me about week position?</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en-GB" sz="3600" dirty="0"/>
              <a:t>Some graphic information on the split:</a:t>
            </a:r>
          </a:p>
          <a:p>
            <a:pPr marL="0" indent="0">
              <a:buNone/>
            </a:pPr>
            <a:br>
              <a:rPr lang="en-GB" sz="2800" dirty="0"/>
            </a:br>
            <a:endParaRPr lang="en-GB" sz="2800" dirty="0"/>
          </a:p>
          <a:p>
            <a:endParaRPr lang="en-GB" sz="3600" dirty="0"/>
          </a:p>
        </p:txBody>
      </p:sp>
      <p:pic>
        <p:nvPicPr>
          <p:cNvPr id="5126" name="Picture 6">
            <a:extLst>
              <a:ext uri="{FF2B5EF4-FFF2-40B4-BE49-F238E27FC236}">
                <a16:creationId xmlns:a16="http://schemas.microsoft.com/office/drawing/2014/main" id="{8F8D3E8C-B1A1-384F-BB06-871E9071D8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15" y="2768252"/>
            <a:ext cx="5607285" cy="3916646"/>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C4125E26-970B-9441-9B4C-5BB40183EF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5099" y="2768252"/>
            <a:ext cx="5607285" cy="3916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1176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Task</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en-GB" sz="3600" b="1" dirty="0"/>
              <a:t>Two questions to answer</a:t>
            </a:r>
          </a:p>
          <a:p>
            <a:pPr marL="0" indent="0">
              <a:buNone/>
            </a:pPr>
            <a:endParaRPr lang="en-GB" sz="3600" dirty="0"/>
          </a:p>
          <a:p>
            <a:pPr marL="514350" indent="-514350">
              <a:buFont typeface="+mj-lt"/>
              <a:buAutoNum type="arabicPeriod"/>
            </a:pPr>
            <a:r>
              <a:rPr lang="de-CH" b="1" i="1" dirty="0" err="1"/>
              <a:t>What</a:t>
            </a:r>
            <a:r>
              <a:rPr lang="de-CH" b="1" i="1" dirty="0"/>
              <a:t> </a:t>
            </a:r>
            <a:r>
              <a:rPr lang="de-CH" b="1" i="1" dirty="0" err="1"/>
              <a:t>can</a:t>
            </a:r>
            <a:r>
              <a:rPr lang="de-CH" b="1" i="1" dirty="0"/>
              <a:t> </a:t>
            </a:r>
            <a:r>
              <a:rPr lang="de-CH" b="1" i="1" dirty="0" err="1"/>
              <a:t>you</a:t>
            </a:r>
            <a:r>
              <a:rPr lang="de-CH" b="1" i="1" dirty="0"/>
              <a:t> </a:t>
            </a:r>
            <a:r>
              <a:rPr lang="de-CH" b="1" i="1" dirty="0" err="1"/>
              <a:t>tell</a:t>
            </a:r>
            <a:r>
              <a:rPr lang="de-CH" b="1" i="1" dirty="0"/>
              <a:t> </a:t>
            </a:r>
            <a:r>
              <a:rPr lang="de-CH" b="1" i="1" dirty="0" err="1"/>
              <a:t>me</a:t>
            </a:r>
            <a:r>
              <a:rPr lang="de-CH" b="1" i="1" dirty="0"/>
              <a:t> </a:t>
            </a:r>
            <a:r>
              <a:rPr lang="de-CH" b="1" i="1" dirty="0" err="1"/>
              <a:t>about</a:t>
            </a:r>
            <a:r>
              <a:rPr lang="de-CH" b="1" i="1" dirty="0"/>
              <a:t> </a:t>
            </a:r>
            <a:r>
              <a:rPr lang="de-CH" b="1" i="1" dirty="0" err="1"/>
              <a:t>week</a:t>
            </a:r>
            <a:r>
              <a:rPr lang="de-CH" b="1" i="1" dirty="0"/>
              <a:t> </a:t>
            </a:r>
            <a:r>
              <a:rPr lang="de-CH" b="1" i="1" dirty="0" err="1"/>
              <a:t>position</a:t>
            </a:r>
            <a:r>
              <a:rPr lang="de-CH" b="1" i="1" dirty="0"/>
              <a:t>?</a:t>
            </a:r>
          </a:p>
          <a:p>
            <a:pPr marL="514350" indent="-514350">
              <a:buFont typeface="+mj-lt"/>
              <a:buAutoNum type="arabicPeriod"/>
            </a:pPr>
            <a:endParaRPr lang="de-CH" b="1" i="1" dirty="0"/>
          </a:p>
          <a:p>
            <a:pPr marL="514350" indent="-514350">
              <a:buFont typeface="+mj-lt"/>
              <a:buAutoNum type="arabicPeriod"/>
            </a:pPr>
            <a:r>
              <a:rPr lang="de-CH" b="1" i="1" dirty="0" err="1"/>
              <a:t>What</a:t>
            </a:r>
            <a:r>
              <a:rPr lang="de-CH" b="1" i="1" dirty="0"/>
              <a:t> </a:t>
            </a:r>
            <a:r>
              <a:rPr lang="de-CH" b="1" i="1" dirty="0" err="1"/>
              <a:t>can</a:t>
            </a:r>
            <a:r>
              <a:rPr lang="de-CH" b="1" i="1" dirty="0"/>
              <a:t> </a:t>
            </a:r>
            <a:r>
              <a:rPr lang="de-CH" b="1" i="1" dirty="0" err="1"/>
              <a:t>you</a:t>
            </a:r>
            <a:r>
              <a:rPr lang="de-CH" b="1" i="1" dirty="0"/>
              <a:t> </a:t>
            </a:r>
            <a:r>
              <a:rPr lang="de-CH" b="1" i="1" dirty="0" err="1"/>
              <a:t>tell</a:t>
            </a:r>
            <a:r>
              <a:rPr lang="de-CH" b="1" i="1" dirty="0"/>
              <a:t> </a:t>
            </a:r>
            <a:r>
              <a:rPr lang="de-CH" b="1" i="1" dirty="0" err="1"/>
              <a:t>me</a:t>
            </a:r>
            <a:r>
              <a:rPr lang="de-CH" b="1" i="1" dirty="0"/>
              <a:t> </a:t>
            </a:r>
            <a:r>
              <a:rPr lang="de-CH" b="1" i="1" dirty="0" err="1"/>
              <a:t>about</a:t>
            </a:r>
            <a:r>
              <a:rPr lang="de-CH" b="1" i="1" dirty="0"/>
              <a:t> </a:t>
            </a:r>
            <a:r>
              <a:rPr lang="de-CH" b="1" i="1" dirty="0" err="1"/>
              <a:t>weeks</a:t>
            </a:r>
            <a:r>
              <a:rPr lang="de-CH" b="1" i="1" dirty="0"/>
              <a:t> on </a:t>
            </a:r>
            <a:r>
              <a:rPr lang="de-CH" b="1" i="1" dirty="0" err="1"/>
              <a:t>the</a:t>
            </a:r>
            <a:r>
              <a:rPr lang="de-CH" b="1" i="1" dirty="0"/>
              <a:t> </a:t>
            </a:r>
            <a:r>
              <a:rPr lang="de-CH" b="1" i="1" dirty="0" err="1"/>
              <a:t>chart</a:t>
            </a:r>
            <a:r>
              <a:rPr lang="de-CH" b="1" i="1" dirty="0"/>
              <a:t>?</a:t>
            </a:r>
            <a:endParaRPr lang="en-GB" sz="3600" dirty="0"/>
          </a:p>
        </p:txBody>
      </p:sp>
    </p:spTree>
    <p:extLst>
      <p:ext uri="{BB962C8B-B14F-4D97-AF65-F5344CB8AC3E}">
        <p14:creationId xmlns:p14="http://schemas.microsoft.com/office/powerpoint/2010/main" val="22858060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What can you tell me about week position?</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de-CH" b="1" dirty="0">
                <a:solidFill>
                  <a:srgbClr val="FF0000"/>
                </a:solidFill>
              </a:rPr>
              <a:t>Null Hypothesis H0 </a:t>
            </a:r>
            <a:r>
              <a:rPr lang="en-GB" dirty="0"/>
              <a:t>: The average week-position is independent of whether the song contains “Christmas” in its title.</a:t>
            </a:r>
          </a:p>
          <a:p>
            <a:pPr>
              <a:buFont typeface="Wingdings" pitchFamily="2" charset="2"/>
              <a:buChar char="à"/>
            </a:pPr>
            <a:r>
              <a:rPr lang="en-GB" dirty="0">
                <a:sym typeface="Wingdings" pitchFamily="2" charset="2"/>
              </a:rPr>
              <a:t>Run a t-test: p-value = 0.570  </a:t>
            </a:r>
          </a:p>
          <a:p>
            <a:pPr>
              <a:buFont typeface="Wingdings" pitchFamily="2" charset="2"/>
              <a:buChar char="à"/>
            </a:pPr>
            <a:endParaRPr lang="en-GB" dirty="0">
              <a:sym typeface="Wingdings" pitchFamily="2" charset="2"/>
            </a:endParaRPr>
          </a:p>
          <a:p>
            <a:pPr marL="0" indent="0">
              <a:buNone/>
            </a:pPr>
            <a:r>
              <a:rPr lang="en-GB" dirty="0">
                <a:highlight>
                  <a:srgbClr val="FFFF00"/>
                </a:highlight>
              </a:rPr>
              <a:t>H0 is being accepted</a:t>
            </a:r>
            <a:r>
              <a:rPr lang="en-GB" dirty="0"/>
              <a:t>. </a:t>
            </a:r>
            <a:r>
              <a:rPr lang="en-GB" b="1" dirty="0"/>
              <a:t>The average week-position of a song is not dependant on whether the </a:t>
            </a:r>
            <a:r>
              <a:rPr lang="en-GB" b="1" dirty="0" err="1"/>
              <a:t>songtitle</a:t>
            </a:r>
            <a:r>
              <a:rPr lang="en-GB" b="1" dirty="0"/>
              <a:t> contains "Christmas"</a:t>
            </a:r>
          </a:p>
          <a:p>
            <a:endParaRPr lang="en-GB" sz="3600" dirty="0"/>
          </a:p>
        </p:txBody>
      </p:sp>
    </p:spTree>
    <p:extLst>
      <p:ext uri="{BB962C8B-B14F-4D97-AF65-F5344CB8AC3E}">
        <p14:creationId xmlns:p14="http://schemas.microsoft.com/office/powerpoint/2010/main" val="32873673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What can you tell me about week position?</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de-CH" b="1" dirty="0">
                <a:solidFill>
                  <a:srgbClr val="FF0000"/>
                </a:solidFill>
              </a:rPr>
              <a:t>Null Hypothesis H0 </a:t>
            </a:r>
            <a:r>
              <a:rPr lang="en-GB" dirty="0"/>
              <a:t>: Whether a song is performed by an individual or a group does not have an influence on the week-position in the chart.</a:t>
            </a:r>
          </a:p>
          <a:p>
            <a:pPr>
              <a:buFont typeface="Wingdings" pitchFamily="2" charset="2"/>
              <a:buChar char="à"/>
            </a:pPr>
            <a:r>
              <a:rPr lang="en-GB" dirty="0">
                <a:sym typeface="Wingdings" pitchFamily="2" charset="2"/>
              </a:rPr>
              <a:t>Run a t-test: p-value = 0.961  </a:t>
            </a:r>
          </a:p>
          <a:p>
            <a:pPr>
              <a:buFont typeface="Wingdings" pitchFamily="2" charset="2"/>
              <a:buChar char="à"/>
            </a:pPr>
            <a:endParaRPr lang="en-GB" dirty="0">
              <a:sym typeface="Wingdings" pitchFamily="2" charset="2"/>
            </a:endParaRPr>
          </a:p>
          <a:p>
            <a:pPr marL="0" indent="0">
              <a:buNone/>
            </a:pPr>
            <a:r>
              <a:rPr lang="en-GB" dirty="0">
                <a:highlight>
                  <a:srgbClr val="FFFF00"/>
                </a:highlight>
              </a:rPr>
              <a:t>H0 is being accepted</a:t>
            </a:r>
            <a:r>
              <a:rPr lang="en-GB" dirty="0"/>
              <a:t>. </a:t>
            </a:r>
            <a:r>
              <a:rPr lang="en-GB" b="1" dirty="0"/>
              <a:t>There is no indication that the performer has a </a:t>
            </a:r>
            <a:r>
              <a:rPr lang="en-GB" b="1" dirty="0" err="1"/>
              <a:t>signifcant</a:t>
            </a:r>
            <a:r>
              <a:rPr lang="en-GB" b="1" dirty="0"/>
              <a:t> influence on the week-position of a song in the chart.</a:t>
            </a:r>
          </a:p>
          <a:p>
            <a:endParaRPr lang="en-GB" sz="3600" dirty="0"/>
          </a:p>
        </p:txBody>
      </p:sp>
    </p:spTree>
    <p:extLst>
      <p:ext uri="{BB962C8B-B14F-4D97-AF65-F5344CB8AC3E}">
        <p14:creationId xmlns:p14="http://schemas.microsoft.com/office/powerpoint/2010/main" val="2577814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What can you tell me about week position?</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de-CH" dirty="0" err="1"/>
              <a:t>Influence</a:t>
            </a:r>
            <a:r>
              <a:rPr lang="de-CH" dirty="0"/>
              <a:t> </a:t>
            </a:r>
            <a:r>
              <a:rPr lang="de-CH" dirty="0" err="1"/>
              <a:t>of</a:t>
            </a:r>
            <a:r>
              <a:rPr lang="de-CH" dirty="0"/>
              <a:t> Time </a:t>
            </a:r>
            <a:r>
              <a:rPr lang="de-CH" dirty="0" err="1"/>
              <a:t>to</a:t>
            </a:r>
            <a:r>
              <a:rPr lang="de-CH" dirty="0"/>
              <a:t> Christmas on </a:t>
            </a:r>
            <a:r>
              <a:rPr lang="de-CH" dirty="0" err="1"/>
              <a:t>Week</a:t>
            </a:r>
            <a:r>
              <a:rPr lang="de-CH" dirty="0"/>
              <a:t> Position: </a:t>
            </a:r>
            <a:r>
              <a:rPr lang="de-CH" dirty="0" err="1"/>
              <a:t>Does</a:t>
            </a:r>
            <a:r>
              <a:rPr lang="de-CH" dirty="0"/>
              <a:t> </a:t>
            </a:r>
            <a:r>
              <a:rPr lang="de-CH" dirty="0" err="1"/>
              <a:t>the</a:t>
            </a:r>
            <a:r>
              <a:rPr lang="de-CH" dirty="0"/>
              <a:t> </a:t>
            </a:r>
            <a:r>
              <a:rPr lang="de-CH" dirty="0" err="1"/>
              <a:t>closeness</a:t>
            </a:r>
            <a:r>
              <a:rPr lang="de-CH" dirty="0"/>
              <a:t> (</a:t>
            </a:r>
            <a:r>
              <a:rPr lang="de-CH" dirty="0" err="1"/>
              <a:t>timewise</a:t>
            </a:r>
            <a:r>
              <a:rPr lang="de-CH" dirty="0"/>
              <a:t>) </a:t>
            </a:r>
            <a:r>
              <a:rPr lang="de-CH" dirty="0" err="1"/>
              <a:t>to</a:t>
            </a:r>
            <a:r>
              <a:rPr lang="de-CH" dirty="0"/>
              <a:t> Christmas </a:t>
            </a:r>
            <a:r>
              <a:rPr lang="de-CH" dirty="0" err="1"/>
              <a:t>have</a:t>
            </a:r>
            <a:r>
              <a:rPr lang="de-CH" dirty="0"/>
              <a:t> an </a:t>
            </a:r>
            <a:r>
              <a:rPr lang="de-CH" dirty="0" err="1"/>
              <a:t>influence</a:t>
            </a:r>
            <a:r>
              <a:rPr lang="de-CH" dirty="0"/>
              <a:t> on </a:t>
            </a:r>
            <a:r>
              <a:rPr lang="de-CH" dirty="0" err="1"/>
              <a:t>week</a:t>
            </a:r>
            <a:r>
              <a:rPr lang="de-CH" dirty="0"/>
              <a:t>-position?</a:t>
            </a:r>
          </a:p>
          <a:p>
            <a:pPr marL="0" indent="0">
              <a:buNone/>
            </a:pPr>
            <a:r>
              <a:rPr lang="de-CH" sz="2400" b="1" dirty="0">
                <a:solidFill>
                  <a:srgbClr val="FF0000"/>
                </a:solidFill>
              </a:rPr>
              <a:t>Null Hypothesis H0: </a:t>
            </a:r>
            <a:r>
              <a:rPr lang="de-CH" sz="2400" b="1" dirty="0"/>
              <a:t>The time-</a:t>
            </a:r>
            <a:r>
              <a:rPr lang="de-CH" sz="2400" b="1" dirty="0" err="1"/>
              <a:t>distance</a:t>
            </a:r>
            <a:r>
              <a:rPr lang="de-CH" sz="2400" b="1" dirty="0"/>
              <a:t> </a:t>
            </a:r>
            <a:r>
              <a:rPr lang="de-CH" sz="2400" b="1" dirty="0" err="1"/>
              <a:t>to</a:t>
            </a:r>
            <a:r>
              <a:rPr lang="de-CH" sz="2400" b="1" dirty="0"/>
              <a:t> Christmas </a:t>
            </a:r>
            <a:r>
              <a:rPr lang="de-CH" sz="2400" b="1" dirty="0" err="1"/>
              <a:t>has</a:t>
            </a:r>
            <a:r>
              <a:rPr lang="de-CH" sz="2400" b="1" dirty="0"/>
              <a:t> no </a:t>
            </a:r>
            <a:r>
              <a:rPr lang="de-CH" sz="2400" b="1" dirty="0" err="1"/>
              <a:t>significant</a:t>
            </a:r>
            <a:r>
              <a:rPr lang="de-CH" sz="2400" b="1" dirty="0"/>
              <a:t> </a:t>
            </a:r>
            <a:r>
              <a:rPr lang="de-CH" sz="2400" b="1" dirty="0" err="1"/>
              <a:t>influence</a:t>
            </a:r>
            <a:r>
              <a:rPr lang="de-CH" sz="2400" b="1" dirty="0"/>
              <a:t> on </a:t>
            </a:r>
            <a:r>
              <a:rPr lang="de-CH" sz="2400" b="1" dirty="0" err="1"/>
              <a:t>the</a:t>
            </a:r>
            <a:r>
              <a:rPr lang="de-CH" sz="2400" b="1" dirty="0"/>
              <a:t> </a:t>
            </a:r>
            <a:r>
              <a:rPr lang="de-CH" sz="2400" b="1" dirty="0" err="1"/>
              <a:t>week</a:t>
            </a:r>
            <a:r>
              <a:rPr lang="de-CH" sz="2400" b="1" dirty="0"/>
              <a:t>-position </a:t>
            </a:r>
            <a:r>
              <a:rPr lang="de-CH" sz="2400" b="1" dirty="0" err="1"/>
              <a:t>of</a:t>
            </a:r>
            <a:r>
              <a:rPr lang="de-CH" sz="2400" b="1" dirty="0"/>
              <a:t> a </a:t>
            </a:r>
            <a:r>
              <a:rPr lang="de-CH" sz="2400" b="1" dirty="0" err="1"/>
              <a:t>song</a:t>
            </a:r>
            <a:r>
              <a:rPr lang="de-CH" sz="2400" b="1" dirty="0"/>
              <a:t> in </a:t>
            </a:r>
            <a:r>
              <a:rPr lang="de-CH" sz="2400" b="1" dirty="0" err="1"/>
              <a:t>the</a:t>
            </a:r>
            <a:r>
              <a:rPr lang="de-CH" sz="2400" b="1" dirty="0"/>
              <a:t> </a:t>
            </a:r>
            <a:r>
              <a:rPr lang="de-CH" sz="2400" b="1" dirty="0" err="1"/>
              <a:t>charts</a:t>
            </a:r>
            <a:r>
              <a:rPr lang="de-CH" sz="2400" b="1" dirty="0"/>
              <a:t>.</a:t>
            </a:r>
          </a:p>
          <a:p>
            <a:pPr marL="0" indent="0">
              <a:buNone/>
            </a:pPr>
            <a:r>
              <a:rPr lang="de-CH" sz="2400" b="1" u="sng" dirty="0">
                <a:highlight>
                  <a:srgbClr val="FFFF00"/>
                </a:highlight>
                <a:sym typeface="Wingdings" pitchFamily="2" charset="2"/>
              </a:rPr>
              <a:t> </a:t>
            </a:r>
            <a:r>
              <a:rPr lang="de-CH" sz="2400" b="1" u="sng" dirty="0" err="1">
                <a:highlight>
                  <a:srgbClr val="FFFF00"/>
                </a:highlight>
                <a:sym typeface="Wingdings" pitchFamily="2" charset="2"/>
              </a:rPr>
              <a:t>With</a:t>
            </a:r>
            <a:r>
              <a:rPr lang="de-CH" sz="2400" b="1" u="sng" dirty="0">
                <a:highlight>
                  <a:srgbClr val="FFFF00"/>
                </a:highlight>
                <a:sym typeface="Wingdings" pitchFamily="2" charset="2"/>
              </a:rPr>
              <a:t> a p-</a:t>
            </a:r>
            <a:r>
              <a:rPr lang="de-CH" sz="2400" b="1" u="sng" dirty="0" err="1">
                <a:highlight>
                  <a:srgbClr val="FFFF00"/>
                </a:highlight>
                <a:sym typeface="Wingdings" pitchFamily="2" charset="2"/>
              </a:rPr>
              <a:t>value</a:t>
            </a:r>
            <a:r>
              <a:rPr lang="de-CH" sz="2400" b="1" u="sng" dirty="0">
                <a:highlight>
                  <a:srgbClr val="FFFF00"/>
                </a:highlight>
                <a:sym typeface="Wingdings" pitchFamily="2" charset="2"/>
              </a:rPr>
              <a:t> = 0.93 H0 </a:t>
            </a:r>
            <a:r>
              <a:rPr lang="de-CH" sz="2400" b="1" u="sng" dirty="0" err="1">
                <a:highlight>
                  <a:srgbClr val="FFFF00"/>
                </a:highlight>
                <a:sym typeface="Wingdings" pitchFamily="2" charset="2"/>
              </a:rPr>
              <a:t>is</a:t>
            </a:r>
            <a:r>
              <a:rPr lang="de-CH" sz="2400" b="1" u="sng" dirty="0">
                <a:highlight>
                  <a:srgbClr val="FFFF00"/>
                </a:highlight>
                <a:sym typeface="Wingdings" pitchFamily="2" charset="2"/>
              </a:rPr>
              <a:t> </a:t>
            </a:r>
            <a:r>
              <a:rPr lang="de-CH" sz="2400" b="1" u="sng" dirty="0" err="1">
                <a:highlight>
                  <a:srgbClr val="FFFF00"/>
                </a:highlight>
                <a:sym typeface="Wingdings" pitchFamily="2" charset="2"/>
              </a:rPr>
              <a:t>accepted</a:t>
            </a:r>
            <a:r>
              <a:rPr lang="de-CH" sz="2400" b="1" u="sng" dirty="0">
                <a:highlight>
                  <a:srgbClr val="FFFF00"/>
                </a:highlight>
                <a:sym typeface="Wingdings" pitchFamily="2" charset="2"/>
              </a:rPr>
              <a:t>! </a:t>
            </a:r>
            <a:br>
              <a:rPr lang="de-CH" sz="2400" b="1" u="sng" dirty="0">
                <a:highlight>
                  <a:srgbClr val="FFFF00"/>
                </a:highlight>
                <a:sym typeface="Wingdings" pitchFamily="2" charset="2"/>
              </a:rPr>
            </a:br>
            <a:br>
              <a:rPr lang="de-CH" sz="800" b="1" u="sng" dirty="0">
                <a:highlight>
                  <a:srgbClr val="FFFF00"/>
                </a:highlight>
                <a:sym typeface="Wingdings" pitchFamily="2" charset="2"/>
              </a:rPr>
            </a:br>
            <a:r>
              <a:rPr lang="de-CH" sz="1800" i="1" dirty="0">
                <a:sym typeface="Wingdings" pitchFamily="2" charset="2"/>
              </a:rPr>
              <a:t>(</a:t>
            </a:r>
            <a:r>
              <a:rPr lang="de-CH" sz="1800" i="1" dirty="0" err="1">
                <a:sym typeface="Wingdings" pitchFamily="2" charset="2"/>
              </a:rPr>
              <a:t>Running</a:t>
            </a:r>
            <a:r>
              <a:rPr lang="de-CH" sz="1800" i="1" dirty="0">
                <a:sym typeface="Wingdings" pitchFamily="2" charset="2"/>
              </a:rPr>
              <a:t> a linear </a:t>
            </a:r>
            <a:r>
              <a:rPr lang="de-CH" sz="1800" i="1" dirty="0" err="1">
                <a:sym typeface="Wingdings" pitchFamily="2" charset="2"/>
              </a:rPr>
              <a:t>regression</a:t>
            </a:r>
            <a:r>
              <a:rPr lang="de-CH" sz="1800" i="1" dirty="0">
                <a:sym typeface="Wingdings" pitchFamily="2" charset="2"/>
              </a:rPr>
              <a:t>)</a:t>
            </a:r>
            <a:endParaRPr lang="de-CH" i="1" dirty="0"/>
          </a:p>
          <a:p>
            <a:endParaRPr lang="en-GB" sz="3600" dirty="0">
              <a:solidFill>
                <a:srgbClr val="FF0000"/>
              </a:solidFill>
            </a:endParaRPr>
          </a:p>
          <a:p>
            <a:endParaRPr lang="en-GB" sz="2800" dirty="0"/>
          </a:p>
          <a:p>
            <a:endParaRPr lang="en-GB" sz="3600" dirty="0"/>
          </a:p>
        </p:txBody>
      </p:sp>
      <p:pic>
        <p:nvPicPr>
          <p:cNvPr id="1026" name="Picture 2">
            <a:extLst>
              <a:ext uri="{FF2B5EF4-FFF2-40B4-BE49-F238E27FC236}">
                <a16:creationId xmlns:a16="http://schemas.microsoft.com/office/drawing/2014/main" id="{591E524A-A7CE-5F4E-80E6-F7E5AA65B0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83" y="4418576"/>
            <a:ext cx="2780825" cy="194238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89362E6-6BCB-5240-982E-E454ACC79B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3761" y="4505696"/>
            <a:ext cx="2780825" cy="187294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116A6A62-CA88-424B-A0CE-545FAD6FB6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2573" y="4523380"/>
            <a:ext cx="2780825" cy="183758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D87EA4D4-F995-2745-BE82-C7B66732D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30748" y="4438953"/>
            <a:ext cx="2699577" cy="1872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924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a:t>What can you tell me about week position?</a:t>
            </a:r>
            <a:endParaRPr lang="en-GB" dirty="0"/>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a:xfrm>
            <a:off x="838199" y="1825625"/>
            <a:ext cx="7797801" cy="4351338"/>
          </a:xfrm>
        </p:spPr>
        <p:txBody>
          <a:bodyPr>
            <a:normAutofit fontScale="85000" lnSpcReduction="10000"/>
          </a:bodyPr>
          <a:lstStyle/>
          <a:p>
            <a:pPr marL="0" indent="0">
              <a:buNone/>
            </a:pPr>
            <a:r>
              <a:rPr lang="en-GB" dirty="0"/>
              <a:t>Test if the good or bad week-position differs significantly during the decades. For this test the week-position needed to be recoded because there were too few data. The recoding was: 0 for a position below median (&lt;58 as good) and </a:t>
            </a:r>
            <a:br>
              <a:rPr lang="en-GB" dirty="0"/>
            </a:br>
            <a:r>
              <a:rPr lang="en-GB" dirty="0"/>
              <a:t>1 (&gt;58 as bad) above.</a:t>
            </a:r>
          </a:p>
          <a:p>
            <a:pPr marL="0" indent="0">
              <a:buNone/>
            </a:pPr>
            <a:endParaRPr lang="en-GB" sz="1200" dirty="0"/>
          </a:p>
          <a:p>
            <a:pPr marL="0" indent="0">
              <a:buNone/>
            </a:pPr>
            <a:r>
              <a:rPr lang="en-GB" dirty="0"/>
              <a:t>Run an Independent Chi-Square Test</a:t>
            </a:r>
          </a:p>
          <a:p>
            <a:pPr marL="0" indent="0">
              <a:buNone/>
            </a:pPr>
            <a:endParaRPr lang="de-CH" sz="1200" b="1" dirty="0">
              <a:solidFill>
                <a:srgbClr val="FF0000"/>
              </a:solidFill>
            </a:endParaRPr>
          </a:p>
          <a:p>
            <a:pPr marL="0" indent="0">
              <a:buNone/>
            </a:pPr>
            <a:r>
              <a:rPr lang="de-CH" b="1" dirty="0">
                <a:solidFill>
                  <a:srgbClr val="FF0000"/>
                </a:solidFill>
              </a:rPr>
              <a:t>Null Hypothesis H0: </a:t>
            </a:r>
            <a:r>
              <a:rPr lang="de-CH" b="1" dirty="0"/>
              <a:t>The </a:t>
            </a:r>
            <a:r>
              <a:rPr lang="de-CH" b="1" dirty="0" err="1"/>
              <a:t>decade</a:t>
            </a:r>
            <a:r>
              <a:rPr lang="de-CH" b="1" dirty="0"/>
              <a:t> </a:t>
            </a:r>
            <a:r>
              <a:rPr lang="de-CH" b="1" dirty="0" err="1"/>
              <a:t>has</a:t>
            </a:r>
            <a:r>
              <a:rPr lang="de-CH" b="1" dirty="0"/>
              <a:t> no </a:t>
            </a:r>
            <a:r>
              <a:rPr lang="de-CH" b="1" dirty="0" err="1"/>
              <a:t>significant</a:t>
            </a:r>
            <a:r>
              <a:rPr lang="de-CH" b="1" dirty="0"/>
              <a:t> </a:t>
            </a:r>
            <a:r>
              <a:rPr lang="de-CH" b="1" dirty="0" err="1"/>
              <a:t>influence</a:t>
            </a:r>
            <a:r>
              <a:rPr lang="de-CH" b="1" dirty="0"/>
              <a:t> on </a:t>
            </a:r>
            <a:r>
              <a:rPr lang="de-CH" b="1" dirty="0" err="1"/>
              <a:t>the</a:t>
            </a:r>
            <a:r>
              <a:rPr lang="de-CH" b="1" dirty="0"/>
              <a:t> </a:t>
            </a:r>
            <a:r>
              <a:rPr lang="de-CH" b="1" dirty="0" err="1"/>
              <a:t>quality</a:t>
            </a:r>
            <a:r>
              <a:rPr lang="de-CH" b="1" dirty="0"/>
              <a:t> (</a:t>
            </a:r>
            <a:r>
              <a:rPr lang="de-CH" b="1" dirty="0" err="1"/>
              <a:t>good</a:t>
            </a:r>
            <a:r>
              <a:rPr lang="de-CH" b="1" dirty="0"/>
              <a:t>/</a:t>
            </a:r>
            <a:r>
              <a:rPr lang="de-CH" b="1" dirty="0" err="1"/>
              <a:t>bad</a:t>
            </a:r>
            <a:r>
              <a:rPr lang="de-CH" b="1" dirty="0"/>
              <a:t>) </a:t>
            </a:r>
            <a:r>
              <a:rPr lang="de-CH" b="1" dirty="0" err="1"/>
              <a:t>of</a:t>
            </a:r>
            <a:r>
              <a:rPr lang="de-CH" b="1" dirty="0"/>
              <a:t> </a:t>
            </a:r>
            <a:r>
              <a:rPr lang="de-CH" b="1" dirty="0" err="1"/>
              <a:t>week</a:t>
            </a:r>
            <a:r>
              <a:rPr lang="de-CH" b="1" dirty="0"/>
              <a:t>-position </a:t>
            </a:r>
            <a:r>
              <a:rPr lang="de-CH" b="1" dirty="0" err="1"/>
              <a:t>of</a:t>
            </a:r>
            <a:r>
              <a:rPr lang="de-CH" b="1" dirty="0"/>
              <a:t> a </a:t>
            </a:r>
            <a:r>
              <a:rPr lang="de-CH" b="1" dirty="0" err="1"/>
              <a:t>song</a:t>
            </a:r>
            <a:r>
              <a:rPr lang="de-CH" b="1" dirty="0"/>
              <a:t>.</a:t>
            </a:r>
          </a:p>
          <a:p>
            <a:pPr>
              <a:buFont typeface="Wingdings" pitchFamily="2" charset="2"/>
              <a:buChar char="à"/>
            </a:pPr>
            <a:r>
              <a:rPr lang="de-CH" b="1" u="sng" dirty="0" err="1">
                <a:highlight>
                  <a:srgbClr val="FFFF00"/>
                </a:highlight>
                <a:sym typeface="Wingdings" pitchFamily="2" charset="2"/>
              </a:rPr>
              <a:t>With</a:t>
            </a:r>
            <a:r>
              <a:rPr lang="de-CH" b="1" u="sng" dirty="0">
                <a:highlight>
                  <a:srgbClr val="FFFF00"/>
                </a:highlight>
                <a:sym typeface="Wingdings" pitchFamily="2" charset="2"/>
              </a:rPr>
              <a:t> a p-</a:t>
            </a:r>
            <a:r>
              <a:rPr lang="de-CH" b="1" u="sng" dirty="0" err="1">
                <a:highlight>
                  <a:srgbClr val="FFFF00"/>
                </a:highlight>
                <a:sym typeface="Wingdings" pitchFamily="2" charset="2"/>
              </a:rPr>
              <a:t>value</a:t>
            </a:r>
            <a:r>
              <a:rPr lang="de-CH" b="1" u="sng" dirty="0">
                <a:highlight>
                  <a:srgbClr val="FFFF00"/>
                </a:highlight>
                <a:sym typeface="Wingdings" pitchFamily="2" charset="2"/>
              </a:rPr>
              <a:t> = 0.00507  H0 </a:t>
            </a:r>
            <a:r>
              <a:rPr lang="de-CH" b="1" u="sng" dirty="0" err="1">
                <a:highlight>
                  <a:srgbClr val="FFFF00"/>
                </a:highlight>
                <a:sym typeface="Wingdings" pitchFamily="2" charset="2"/>
              </a:rPr>
              <a:t>is</a:t>
            </a:r>
            <a:r>
              <a:rPr lang="de-CH" b="1" u="sng" dirty="0">
                <a:highlight>
                  <a:srgbClr val="FFFF00"/>
                </a:highlight>
                <a:sym typeface="Wingdings" pitchFamily="2" charset="2"/>
              </a:rPr>
              <a:t> </a:t>
            </a:r>
            <a:r>
              <a:rPr lang="de-CH" b="1" u="sng" dirty="0" err="1">
                <a:highlight>
                  <a:srgbClr val="FFFF00"/>
                </a:highlight>
                <a:sym typeface="Wingdings" pitchFamily="2" charset="2"/>
              </a:rPr>
              <a:t>rejected</a:t>
            </a:r>
            <a:r>
              <a:rPr lang="de-CH" b="1" u="sng" dirty="0">
                <a:highlight>
                  <a:srgbClr val="FFFF00"/>
                </a:highlight>
                <a:sym typeface="Wingdings" pitchFamily="2" charset="2"/>
              </a:rPr>
              <a:t>!</a:t>
            </a:r>
            <a:endParaRPr lang="de-CH" b="1" dirty="0">
              <a:highlight>
                <a:srgbClr val="FFFF00"/>
              </a:highlight>
              <a:sym typeface="Wingdings" pitchFamily="2" charset="2"/>
            </a:endParaRPr>
          </a:p>
          <a:p>
            <a:pPr marL="0" indent="0">
              <a:buNone/>
            </a:pPr>
            <a:r>
              <a:rPr lang="de-CH" b="1" dirty="0">
                <a:sym typeface="Wingdings" pitchFamily="2" charset="2"/>
              </a:rPr>
              <a:t>In </a:t>
            </a:r>
            <a:r>
              <a:rPr lang="de-CH" b="1" dirty="0" err="1">
                <a:sym typeface="Wingdings" pitchFamily="2" charset="2"/>
              </a:rPr>
              <a:t>other</a:t>
            </a:r>
            <a:r>
              <a:rPr lang="de-CH" b="1" dirty="0">
                <a:sym typeface="Wingdings" pitchFamily="2" charset="2"/>
              </a:rPr>
              <a:t> </a:t>
            </a:r>
            <a:r>
              <a:rPr lang="de-CH" b="1" dirty="0" err="1">
                <a:sym typeface="Wingdings" pitchFamily="2" charset="2"/>
              </a:rPr>
              <a:t>words</a:t>
            </a:r>
            <a:r>
              <a:rPr lang="de-CH" b="1" dirty="0">
                <a:sym typeface="Wingdings" pitchFamily="2" charset="2"/>
              </a:rPr>
              <a:t>: The </a:t>
            </a:r>
            <a:r>
              <a:rPr lang="de-CH" b="1" dirty="0" err="1">
                <a:sym typeface="Wingdings" pitchFamily="2" charset="2"/>
              </a:rPr>
              <a:t>decade</a:t>
            </a:r>
            <a:r>
              <a:rPr lang="de-CH" b="1" dirty="0">
                <a:sym typeface="Wingdings" pitchFamily="2" charset="2"/>
              </a:rPr>
              <a:t> </a:t>
            </a:r>
            <a:r>
              <a:rPr lang="de-CH" b="1" dirty="0" err="1">
                <a:sym typeface="Wingdings" pitchFamily="2" charset="2"/>
              </a:rPr>
              <a:t>has</a:t>
            </a:r>
            <a:r>
              <a:rPr lang="de-CH" b="1" dirty="0">
                <a:sym typeface="Wingdings" pitchFamily="2" charset="2"/>
              </a:rPr>
              <a:t> a </a:t>
            </a:r>
            <a:r>
              <a:rPr lang="de-CH" b="1" dirty="0" err="1">
                <a:sym typeface="Wingdings" pitchFamily="2" charset="2"/>
              </a:rPr>
              <a:t>significant</a:t>
            </a:r>
            <a:r>
              <a:rPr lang="de-CH" b="1" dirty="0">
                <a:sym typeface="Wingdings" pitchFamily="2" charset="2"/>
              </a:rPr>
              <a:t> </a:t>
            </a:r>
            <a:r>
              <a:rPr lang="de-CH" b="1" dirty="0" err="1">
                <a:sym typeface="Wingdings" pitchFamily="2" charset="2"/>
              </a:rPr>
              <a:t>influence</a:t>
            </a:r>
            <a:r>
              <a:rPr lang="de-CH" b="1" dirty="0">
                <a:sym typeface="Wingdings" pitchFamily="2" charset="2"/>
              </a:rPr>
              <a:t> on </a:t>
            </a:r>
            <a:r>
              <a:rPr lang="de-CH" b="1" dirty="0" err="1">
                <a:sym typeface="Wingdings" pitchFamily="2" charset="2"/>
              </a:rPr>
              <a:t>the</a:t>
            </a:r>
            <a:r>
              <a:rPr lang="de-CH" b="1" dirty="0">
                <a:sym typeface="Wingdings" pitchFamily="2" charset="2"/>
              </a:rPr>
              <a:t> </a:t>
            </a:r>
            <a:r>
              <a:rPr lang="de-CH" b="1" dirty="0" err="1">
                <a:sym typeface="Wingdings" pitchFamily="2" charset="2"/>
              </a:rPr>
              <a:t>quality</a:t>
            </a:r>
            <a:r>
              <a:rPr lang="de-CH" b="1" dirty="0">
                <a:sym typeface="Wingdings" pitchFamily="2" charset="2"/>
              </a:rPr>
              <a:t> </a:t>
            </a:r>
            <a:r>
              <a:rPr lang="de-CH" b="1" dirty="0" err="1">
                <a:sym typeface="Wingdings" pitchFamily="2" charset="2"/>
              </a:rPr>
              <a:t>of</a:t>
            </a:r>
            <a:r>
              <a:rPr lang="de-CH" b="1" dirty="0">
                <a:sym typeface="Wingdings" pitchFamily="2" charset="2"/>
              </a:rPr>
              <a:t> </a:t>
            </a:r>
            <a:r>
              <a:rPr lang="de-CH" b="1" dirty="0" err="1">
                <a:sym typeface="Wingdings" pitchFamily="2" charset="2"/>
              </a:rPr>
              <a:t>week</a:t>
            </a:r>
            <a:r>
              <a:rPr lang="de-CH" b="1" dirty="0">
                <a:sym typeface="Wingdings" pitchFamily="2" charset="2"/>
              </a:rPr>
              <a:t> </a:t>
            </a:r>
            <a:r>
              <a:rPr lang="de-CH" b="1" dirty="0" err="1">
                <a:sym typeface="Wingdings" pitchFamily="2" charset="2"/>
              </a:rPr>
              <a:t>position</a:t>
            </a:r>
            <a:r>
              <a:rPr lang="de-CH" b="1" dirty="0">
                <a:sym typeface="Wingdings" pitchFamily="2" charset="2"/>
              </a:rPr>
              <a:t> </a:t>
            </a:r>
            <a:r>
              <a:rPr lang="de-CH" b="1" dirty="0" err="1">
                <a:sym typeface="Wingdings" pitchFamily="2" charset="2"/>
              </a:rPr>
              <a:t>of</a:t>
            </a:r>
            <a:r>
              <a:rPr lang="de-CH" b="1" dirty="0">
                <a:sym typeface="Wingdings" pitchFamily="2" charset="2"/>
              </a:rPr>
              <a:t> a </a:t>
            </a:r>
            <a:r>
              <a:rPr lang="de-CH" b="1" dirty="0" err="1">
                <a:sym typeface="Wingdings" pitchFamily="2" charset="2"/>
              </a:rPr>
              <a:t>song</a:t>
            </a:r>
            <a:r>
              <a:rPr lang="de-CH" b="1" dirty="0">
                <a:sym typeface="Wingdings" pitchFamily="2" charset="2"/>
              </a:rPr>
              <a:t>!</a:t>
            </a:r>
            <a:endParaRPr lang="en-GB" dirty="0"/>
          </a:p>
        </p:txBody>
      </p:sp>
      <p:pic>
        <p:nvPicPr>
          <p:cNvPr id="5" name="Grafik 4">
            <a:extLst>
              <a:ext uri="{FF2B5EF4-FFF2-40B4-BE49-F238E27FC236}">
                <a16:creationId xmlns:a16="http://schemas.microsoft.com/office/drawing/2014/main" id="{610AA678-F9A9-D246-BDB4-3C172BE99785}"/>
              </a:ext>
            </a:extLst>
          </p:cNvPr>
          <p:cNvPicPr>
            <a:picLocks noChangeAspect="1"/>
          </p:cNvPicPr>
          <p:nvPr/>
        </p:nvPicPr>
        <p:blipFill>
          <a:blip r:embed="rId2"/>
          <a:stretch>
            <a:fillRect/>
          </a:stretch>
        </p:blipFill>
        <p:spPr>
          <a:xfrm>
            <a:off x="8976725" y="1952946"/>
            <a:ext cx="2961678" cy="3845970"/>
          </a:xfrm>
          <a:prstGeom prst="rect">
            <a:avLst/>
          </a:prstGeom>
        </p:spPr>
      </p:pic>
    </p:spTree>
    <p:extLst>
      <p:ext uri="{BB962C8B-B14F-4D97-AF65-F5344CB8AC3E}">
        <p14:creationId xmlns:p14="http://schemas.microsoft.com/office/powerpoint/2010/main" val="1440444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a:t>What can you tell me about week position?</a:t>
            </a:r>
            <a:endParaRPr lang="en-GB" dirty="0"/>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a:xfrm>
            <a:off x="838200" y="1825625"/>
            <a:ext cx="9293190" cy="4351338"/>
          </a:xfrm>
        </p:spPr>
        <p:txBody>
          <a:bodyPr>
            <a:normAutofit fontScale="92500"/>
          </a:bodyPr>
          <a:lstStyle/>
          <a:p>
            <a:pPr marL="0" indent="0">
              <a:buNone/>
            </a:pPr>
            <a:r>
              <a:rPr lang="en-GB" dirty="0"/>
              <a:t>Test if the week-position differs significantly during the decades.</a:t>
            </a:r>
          </a:p>
          <a:p>
            <a:pPr marL="0" indent="0">
              <a:buNone/>
            </a:pPr>
            <a:r>
              <a:rPr lang="en-GB" dirty="0"/>
              <a:t>Run a Repeated ANOVA Test in R:</a:t>
            </a:r>
          </a:p>
          <a:p>
            <a:pPr marL="0" indent="0">
              <a:buNone/>
            </a:pPr>
            <a:r>
              <a:rPr lang="de-CH" b="1" dirty="0">
                <a:solidFill>
                  <a:srgbClr val="FF0000"/>
                </a:solidFill>
              </a:rPr>
              <a:t>Null Hypothesis H0: </a:t>
            </a:r>
            <a:r>
              <a:rPr lang="de-CH" b="1" dirty="0"/>
              <a:t>The </a:t>
            </a:r>
            <a:r>
              <a:rPr lang="de-CH" b="1" dirty="0" err="1"/>
              <a:t>decade</a:t>
            </a:r>
            <a:r>
              <a:rPr lang="de-CH" b="1" dirty="0"/>
              <a:t> </a:t>
            </a:r>
            <a:r>
              <a:rPr lang="de-CH" b="1" dirty="0" err="1"/>
              <a:t>of</a:t>
            </a:r>
            <a:r>
              <a:rPr lang="de-CH" b="1" dirty="0"/>
              <a:t> a </a:t>
            </a:r>
            <a:r>
              <a:rPr lang="de-CH" b="1" dirty="0" err="1"/>
              <a:t>songs</a:t>
            </a:r>
            <a:r>
              <a:rPr lang="de-CH" b="1" dirty="0"/>
              <a:t> </a:t>
            </a:r>
            <a:r>
              <a:rPr lang="de-CH" b="1" dirty="0" err="1"/>
              <a:t>appearance</a:t>
            </a:r>
            <a:r>
              <a:rPr lang="de-CH" b="1" dirty="0"/>
              <a:t> in </a:t>
            </a:r>
            <a:r>
              <a:rPr lang="de-CH" b="1" dirty="0" err="1"/>
              <a:t>the</a:t>
            </a:r>
            <a:r>
              <a:rPr lang="de-CH" b="1" dirty="0"/>
              <a:t> </a:t>
            </a:r>
            <a:r>
              <a:rPr lang="de-CH" b="1" dirty="0" err="1"/>
              <a:t>chart</a:t>
            </a:r>
            <a:r>
              <a:rPr lang="de-CH" b="1" dirty="0"/>
              <a:t> </a:t>
            </a:r>
            <a:r>
              <a:rPr lang="de-CH" b="1" dirty="0" err="1"/>
              <a:t>has</a:t>
            </a:r>
            <a:r>
              <a:rPr lang="de-CH" b="1" dirty="0"/>
              <a:t> no </a:t>
            </a:r>
            <a:r>
              <a:rPr lang="de-CH" b="1" dirty="0" err="1"/>
              <a:t>significant</a:t>
            </a:r>
            <a:r>
              <a:rPr lang="de-CH" b="1" dirty="0"/>
              <a:t> </a:t>
            </a:r>
            <a:r>
              <a:rPr lang="de-CH" b="1" dirty="0" err="1"/>
              <a:t>influence</a:t>
            </a:r>
            <a:r>
              <a:rPr lang="de-CH" b="1" dirty="0"/>
              <a:t> on </a:t>
            </a:r>
            <a:r>
              <a:rPr lang="de-CH" b="1" dirty="0" err="1"/>
              <a:t>the</a:t>
            </a:r>
            <a:r>
              <a:rPr lang="de-CH" b="1" dirty="0"/>
              <a:t> </a:t>
            </a:r>
            <a:r>
              <a:rPr lang="de-CH" b="1" dirty="0" err="1"/>
              <a:t>week</a:t>
            </a:r>
            <a:r>
              <a:rPr lang="de-CH" b="1" dirty="0"/>
              <a:t>-position </a:t>
            </a:r>
            <a:r>
              <a:rPr lang="de-CH" b="1" dirty="0" err="1"/>
              <a:t>of</a:t>
            </a:r>
            <a:r>
              <a:rPr lang="de-CH" b="1" dirty="0"/>
              <a:t> a </a:t>
            </a:r>
            <a:r>
              <a:rPr lang="de-CH" b="1" dirty="0" err="1"/>
              <a:t>song</a:t>
            </a:r>
            <a:r>
              <a:rPr lang="de-CH" b="1" dirty="0"/>
              <a:t>.</a:t>
            </a:r>
          </a:p>
          <a:p>
            <a:pPr>
              <a:buFont typeface="Wingdings" pitchFamily="2" charset="2"/>
              <a:buChar char="à"/>
            </a:pPr>
            <a:r>
              <a:rPr lang="de-CH" b="1" u="sng" dirty="0" err="1">
                <a:highlight>
                  <a:srgbClr val="FFFF00"/>
                </a:highlight>
                <a:sym typeface="Wingdings" pitchFamily="2" charset="2"/>
              </a:rPr>
              <a:t>With</a:t>
            </a:r>
            <a:r>
              <a:rPr lang="de-CH" b="1" u="sng" dirty="0">
                <a:highlight>
                  <a:srgbClr val="FFFF00"/>
                </a:highlight>
                <a:sym typeface="Wingdings" pitchFamily="2" charset="2"/>
              </a:rPr>
              <a:t> a p-</a:t>
            </a:r>
            <a:r>
              <a:rPr lang="de-CH" b="1" u="sng" dirty="0" err="1">
                <a:highlight>
                  <a:srgbClr val="FFFF00"/>
                </a:highlight>
                <a:sym typeface="Wingdings" pitchFamily="2" charset="2"/>
              </a:rPr>
              <a:t>value</a:t>
            </a:r>
            <a:r>
              <a:rPr lang="de-CH" b="1" u="sng" dirty="0">
                <a:highlight>
                  <a:srgbClr val="FFFF00"/>
                </a:highlight>
                <a:sym typeface="Wingdings" pitchFamily="2" charset="2"/>
              </a:rPr>
              <a:t> = 0.011  H0 </a:t>
            </a:r>
            <a:r>
              <a:rPr lang="de-CH" b="1" u="sng" dirty="0" err="1">
                <a:highlight>
                  <a:srgbClr val="FFFF00"/>
                </a:highlight>
                <a:sym typeface="Wingdings" pitchFamily="2" charset="2"/>
              </a:rPr>
              <a:t>is</a:t>
            </a:r>
            <a:r>
              <a:rPr lang="de-CH" b="1" u="sng" dirty="0">
                <a:highlight>
                  <a:srgbClr val="FFFF00"/>
                </a:highlight>
                <a:sym typeface="Wingdings" pitchFamily="2" charset="2"/>
              </a:rPr>
              <a:t> </a:t>
            </a:r>
            <a:r>
              <a:rPr lang="de-CH" b="1" u="sng" dirty="0" err="1">
                <a:highlight>
                  <a:srgbClr val="FFFF00"/>
                </a:highlight>
                <a:sym typeface="Wingdings" pitchFamily="2" charset="2"/>
              </a:rPr>
              <a:t>rejected</a:t>
            </a:r>
            <a:r>
              <a:rPr lang="de-CH" b="1" u="sng" dirty="0">
                <a:highlight>
                  <a:srgbClr val="FFFF00"/>
                </a:highlight>
                <a:sym typeface="Wingdings" pitchFamily="2" charset="2"/>
              </a:rPr>
              <a:t>!</a:t>
            </a:r>
            <a:endParaRPr lang="de-CH" b="1" dirty="0">
              <a:highlight>
                <a:srgbClr val="FFFF00"/>
              </a:highlight>
              <a:sym typeface="Wingdings" pitchFamily="2" charset="2"/>
            </a:endParaRPr>
          </a:p>
          <a:p>
            <a:pPr marL="0" indent="0">
              <a:buNone/>
            </a:pPr>
            <a:endParaRPr lang="de-CH" dirty="0">
              <a:sym typeface="Wingdings" pitchFamily="2" charset="2"/>
            </a:endParaRPr>
          </a:p>
          <a:p>
            <a:pPr marL="0" indent="0">
              <a:buNone/>
            </a:pPr>
            <a:r>
              <a:rPr lang="de-CH" dirty="0">
                <a:sym typeface="Wingdings" pitchFamily="2" charset="2"/>
              </a:rPr>
              <a:t>In </a:t>
            </a:r>
            <a:r>
              <a:rPr lang="de-CH" dirty="0" err="1">
                <a:sym typeface="Wingdings" pitchFamily="2" charset="2"/>
              </a:rPr>
              <a:t>other</a:t>
            </a:r>
            <a:r>
              <a:rPr lang="de-CH" dirty="0">
                <a:sym typeface="Wingdings" pitchFamily="2" charset="2"/>
              </a:rPr>
              <a:t> </a:t>
            </a:r>
            <a:r>
              <a:rPr lang="de-CH" dirty="0" err="1">
                <a:sym typeface="Wingdings" pitchFamily="2" charset="2"/>
              </a:rPr>
              <a:t>words</a:t>
            </a:r>
            <a:r>
              <a:rPr lang="de-CH" dirty="0">
                <a:sym typeface="Wingdings" pitchFamily="2" charset="2"/>
              </a:rPr>
              <a:t>: The </a:t>
            </a:r>
            <a:r>
              <a:rPr lang="de-CH" dirty="0" err="1">
                <a:sym typeface="Wingdings" pitchFamily="2" charset="2"/>
              </a:rPr>
              <a:t>decade</a:t>
            </a:r>
            <a:r>
              <a:rPr lang="de-CH" dirty="0">
                <a:sym typeface="Wingdings" pitchFamily="2" charset="2"/>
              </a:rPr>
              <a:t> </a:t>
            </a:r>
            <a:r>
              <a:rPr lang="de-CH" dirty="0" err="1">
                <a:sym typeface="Wingdings" pitchFamily="2" charset="2"/>
              </a:rPr>
              <a:t>has</a:t>
            </a:r>
            <a:r>
              <a:rPr lang="de-CH" dirty="0">
                <a:sym typeface="Wingdings" pitchFamily="2" charset="2"/>
              </a:rPr>
              <a:t> a </a:t>
            </a:r>
            <a:r>
              <a:rPr lang="de-CH" dirty="0" err="1">
                <a:sym typeface="Wingdings" pitchFamily="2" charset="2"/>
              </a:rPr>
              <a:t>significant</a:t>
            </a:r>
            <a:r>
              <a:rPr lang="de-CH" dirty="0">
                <a:sym typeface="Wingdings" pitchFamily="2" charset="2"/>
              </a:rPr>
              <a:t> </a:t>
            </a:r>
            <a:r>
              <a:rPr lang="de-CH" dirty="0" err="1">
                <a:sym typeface="Wingdings" pitchFamily="2" charset="2"/>
              </a:rPr>
              <a:t>influence</a:t>
            </a:r>
            <a:r>
              <a:rPr lang="de-CH" dirty="0">
                <a:sym typeface="Wingdings" pitchFamily="2" charset="2"/>
              </a:rPr>
              <a:t> on </a:t>
            </a:r>
            <a:r>
              <a:rPr lang="de-CH" dirty="0" err="1">
                <a:sym typeface="Wingdings" pitchFamily="2" charset="2"/>
              </a:rPr>
              <a:t>the</a:t>
            </a:r>
            <a:r>
              <a:rPr lang="de-CH" dirty="0">
                <a:sym typeface="Wingdings" pitchFamily="2" charset="2"/>
              </a:rPr>
              <a:t> </a:t>
            </a:r>
            <a:r>
              <a:rPr lang="de-CH" dirty="0" err="1">
                <a:sym typeface="Wingdings" pitchFamily="2" charset="2"/>
              </a:rPr>
              <a:t>week</a:t>
            </a:r>
            <a:r>
              <a:rPr lang="de-CH" dirty="0">
                <a:sym typeface="Wingdings" pitchFamily="2" charset="2"/>
              </a:rPr>
              <a:t> </a:t>
            </a:r>
            <a:r>
              <a:rPr lang="de-CH" dirty="0" err="1">
                <a:sym typeface="Wingdings" pitchFamily="2" charset="2"/>
              </a:rPr>
              <a:t>position</a:t>
            </a:r>
            <a:r>
              <a:rPr lang="de-CH" dirty="0">
                <a:sym typeface="Wingdings" pitchFamily="2" charset="2"/>
              </a:rPr>
              <a:t> </a:t>
            </a:r>
            <a:r>
              <a:rPr lang="de-CH" dirty="0" err="1">
                <a:sym typeface="Wingdings" pitchFamily="2" charset="2"/>
              </a:rPr>
              <a:t>of</a:t>
            </a:r>
            <a:r>
              <a:rPr lang="de-CH" dirty="0">
                <a:sym typeface="Wingdings" pitchFamily="2" charset="2"/>
              </a:rPr>
              <a:t> a </a:t>
            </a:r>
            <a:r>
              <a:rPr lang="de-CH" dirty="0" err="1">
                <a:sym typeface="Wingdings" pitchFamily="2" charset="2"/>
              </a:rPr>
              <a:t>song</a:t>
            </a:r>
            <a:r>
              <a:rPr lang="de-CH" dirty="0">
                <a:sym typeface="Wingdings" pitchFamily="2" charset="2"/>
              </a:rPr>
              <a:t> in </a:t>
            </a:r>
            <a:r>
              <a:rPr lang="de-CH" dirty="0" err="1">
                <a:sym typeface="Wingdings" pitchFamily="2" charset="2"/>
              </a:rPr>
              <a:t>the</a:t>
            </a:r>
            <a:r>
              <a:rPr lang="de-CH" dirty="0">
                <a:sym typeface="Wingdings" pitchFamily="2" charset="2"/>
              </a:rPr>
              <a:t> </a:t>
            </a:r>
            <a:r>
              <a:rPr lang="de-CH" dirty="0" err="1">
                <a:sym typeface="Wingdings" pitchFamily="2" charset="2"/>
              </a:rPr>
              <a:t>charts</a:t>
            </a:r>
            <a:r>
              <a:rPr lang="de-CH" dirty="0">
                <a:sym typeface="Wingdings" pitchFamily="2" charset="2"/>
              </a:rPr>
              <a:t>! This </a:t>
            </a:r>
            <a:r>
              <a:rPr lang="de-CH" dirty="0" err="1">
                <a:sym typeface="Wingdings" pitchFamily="2" charset="2"/>
              </a:rPr>
              <a:t>result</a:t>
            </a:r>
            <a:r>
              <a:rPr lang="de-CH" dirty="0">
                <a:sym typeface="Wingdings" pitchFamily="2" charset="2"/>
              </a:rPr>
              <a:t> </a:t>
            </a:r>
            <a:r>
              <a:rPr lang="de-CH" dirty="0" err="1">
                <a:sym typeface="Wingdings" pitchFamily="2" charset="2"/>
              </a:rPr>
              <a:t>confirms</a:t>
            </a:r>
            <a:r>
              <a:rPr lang="de-CH" dirty="0">
                <a:sym typeface="Wingdings" pitchFamily="2" charset="2"/>
              </a:rPr>
              <a:t> </a:t>
            </a:r>
            <a:r>
              <a:rPr lang="de-CH" dirty="0" err="1">
                <a:sym typeface="Wingdings" pitchFamily="2" charset="2"/>
              </a:rPr>
              <a:t>the</a:t>
            </a:r>
            <a:r>
              <a:rPr lang="de-CH" dirty="0">
                <a:sym typeface="Wingdings" pitchFamily="2" charset="2"/>
              </a:rPr>
              <a:t> </a:t>
            </a:r>
            <a:r>
              <a:rPr lang="de-CH" dirty="0" err="1">
                <a:sym typeface="Wingdings" pitchFamily="2" charset="2"/>
              </a:rPr>
              <a:t>finding</a:t>
            </a:r>
            <a:r>
              <a:rPr lang="de-CH" dirty="0">
                <a:sym typeface="Wingdings" pitchFamily="2" charset="2"/>
              </a:rPr>
              <a:t> </a:t>
            </a:r>
            <a:r>
              <a:rPr lang="de-CH" dirty="0" err="1">
                <a:sym typeface="Wingdings" pitchFamily="2" charset="2"/>
              </a:rPr>
              <a:t>and</a:t>
            </a:r>
            <a:r>
              <a:rPr lang="de-CH" dirty="0">
                <a:sym typeface="Wingdings" pitchFamily="2" charset="2"/>
              </a:rPr>
              <a:t> </a:t>
            </a:r>
            <a:r>
              <a:rPr lang="de-CH" dirty="0" err="1">
                <a:sym typeface="Wingdings" pitchFamily="2" charset="2"/>
              </a:rPr>
              <a:t>result</a:t>
            </a:r>
            <a:r>
              <a:rPr lang="de-CH" dirty="0">
                <a:sym typeface="Wingdings" pitchFamily="2" charset="2"/>
              </a:rPr>
              <a:t> </a:t>
            </a:r>
            <a:r>
              <a:rPr lang="de-CH" dirty="0" err="1">
                <a:sym typeface="Wingdings" pitchFamily="2" charset="2"/>
              </a:rPr>
              <a:t>of</a:t>
            </a:r>
            <a:r>
              <a:rPr lang="de-CH" dirty="0">
                <a:sym typeface="Wingdings" pitchFamily="2" charset="2"/>
              </a:rPr>
              <a:t> </a:t>
            </a:r>
            <a:r>
              <a:rPr lang="de-CH" dirty="0" err="1">
                <a:sym typeface="Wingdings" pitchFamily="2" charset="2"/>
              </a:rPr>
              <a:t>the</a:t>
            </a:r>
            <a:r>
              <a:rPr lang="de-CH" dirty="0">
                <a:sym typeface="Wingdings" pitchFamily="2" charset="2"/>
              </a:rPr>
              <a:t> Chi Square </a:t>
            </a:r>
            <a:r>
              <a:rPr lang="de-CH" dirty="0" err="1">
                <a:sym typeface="Wingdings" pitchFamily="2" charset="2"/>
              </a:rPr>
              <a:t>test</a:t>
            </a:r>
            <a:r>
              <a:rPr lang="de-CH" dirty="0">
                <a:sym typeface="Wingdings" pitchFamily="2" charset="2"/>
              </a:rPr>
              <a:t> </a:t>
            </a:r>
            <a:r>
              <a:rPr lang="de-CH" dirty="0" err="1">
                <a:sym typeface="Wingdings" pitchFamily="2" charset="2"/>
              </a:rPr>
              <a:t>conducted</a:t>
            </a:r>
            <a:r>
              <a:rPr lang="de-CH" dirty="0">
                <a:sym typeface="Wingdings" pitchFamily="2" charset="2"/>
              </a:rPr>
              <a:t> </a:t>
            </a:r>
            <a:r>
              <a:rPr lang="de-CH" dirty="0" err="1">
                <a:sym typeface="Wingdings" pitchFamily="2" charset="2"/>
              </a:rPr>
              <a:t>before</a:t>
            </a:r>
            <a:r>
              <a:rPr lang="de-CH" dirty="0">
                <a:sym typeface="Wingdings" pitchFamily="2" charset="2"/>
              </a:rPr>
              <a:t>.</a:t>
            </a:r>
            <a:endParaRPr lang="en-GB" dirty="0"/>
          </a:p>
          <a:p>
            <a:pPr marL="0" indent="0">
              <a:buNone/>
            </a:pPr>
            <a:endParaRPr lang="en-GB" sz="3600" dirty="0"/>
          </a:p>
        </p:txBody>
      </p:sp>
      <p:pic>
        <p:nvPicPr>
          <p:cNvPr id="9" name="Grafik 8">
            <a:extLst>
              <a:ext uri="{FF2B5EF4-FFF2-40B4-BE49-F238E27FC236}">
                <a16:creationId xmlns:a16="http://schemas.microsoft.com/office/drawing/2014/main" id="{22A3C8B6-F4E0-A74C-B913-488F10F1A7A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639341" y="2347451"/>
            <a:ext cx="2552659" cy="2552659"/>
          </a:xfrm>
          <a:prstGeom prst="rect">
            <a:avLst/>
          </a:prstGeom>
          <a:noFill/>
          <a:ln>
            <a:noFill/>
          </a:ln>
        </p:spPr>
      </p:pic>
    </p:spTree>
    <p:extLst>
      <p:ext uri="{BB962C8B-B14F-4D97-AF65-F5344CB8AC3E}">
        <p14:creationId xmlns:p14="http://schemas.microsoft.com/office/powerpoint/2010/main" val="3382299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a:t>What can you tell me about week position?</a:t>
            </a:r>
            <a:endParaRPr lang="en-GB" dirty="0"/>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a:xfrm>
            <a:off x="414916" y="1825625"/>
            <a:ext cx="11246373" cy="4351338"/>
          </a:xfrm>
        </p:spPr>
        <p:txBody>
          <a:bodyPr>
            <a:normAutofit/>
          </a:bodyPr>
          <a:lstStyle/>
          <a:p>
            <a:pPr marL="0" indent="0">
              <a:buNone/>
            </a:pPr>
            <a:r>
              <a:rPr lang="en-GB" dirty="0" err="1"/>
              <a:t>Crosstable</a:t>
            </a:r>
            <a:r>
              <a:rPr lang="en-GB" dirty="0"/>
              <a:t> and visual investigation of the median week position per decade.</a:t>
            </a:r>
          </a:p>
          <a:p>
            <a:pPr marL="0" indent="0">
              <a:buNone/>
            </a:pPr>
            <a:r>
              <a:rPr lang="en-GB" dirty="0"/>
              <a:t>Correlation = -0.337</a:t>
            </a:r>
          </a:p>
          <a:p>
            <a:pPr marL="0" indent="0">
              <a:buNone/>
            </a:pPr>
            <a:endParaRPr lang="en-GB" sz="1200" dirty="0"/>
          </a:p>
        </p:txBody>
      </p:sp>
      <p:pic>
        <p:nvPicPr>
          <p:cNvPr id="4" name="Grafik 3">
            <a:extLst>
              <a:ext uri="{FF2B5EF4-FFF2-40B4-BE49-F238E27FC236}">
                <a16:creationId xmlns:a16="http://schemas.microsoft.com/office/drawing/2014/main" id="{DD6E37D2-E15A-DC4D-8B16-2088CBECDA9B}"/>
              </a:ext>
            </a:extLst>
          </p:cNvPr>
          <p:cNvPicPr>
            <a:picLocks noChangeAspect="1"/>
          </p:cNvPicPr>
          <p:nvPr/>
        </p:nvPicPr>
        <p:blipFill>
          <a:blip r:embed="rId2"/>
          <a:stretch>
            <a:fillRect/>
          </a:stretch>
        </p:blipFill>
        <p:spPr>
          <a:xfrm>
            <a:off x="530711" y="2834307"/>
            <a:ext cx="2543437" cy="1675535"/>
          </a:xfrm>
          <a:prstGeom prst="rect">
            <a:avLst/>
          </a:prstGeom>
        </p:spPr>
      </p:pic>
      <p:pic>
        <p:nvPicPr>
          <p:cNvPr id="1026" name="Picture 2">
            <a:extLst>
              <a:ext uri="{FF2B5EF4-FFF2-40B4-BE49-F238E27FC236}">
                <a16:creationId xmlns:a16="http://schemas.microsoft.com/office/drawing/2014/main" id="{0A4ED535-5C66-F643-A234-0C788BD65D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9648" y="2734063"/>
            <a:ext cx="4041862" cy="27654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E7D03BA-4BBA-AC4A-A6EF-3A5B757D03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2588" y="2734062"/>
            <a:ext cx="4041861" cy="27654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B1D7921-903B-B045-83B8-07983FD7F3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711" y="4598051"/>
            <a:ext cx="2543437" cy="1894824"/>
          </a:xfrm>
          <a:prstGeom prst="rect">
            <a:avLst/>
          </a:prstGeom>
          <a:noFill/>
          <a:extLst>
            <a:ext uri="{909E8E84-426E-40DD-AFC4-6F175D3DCCD1}">
              <a14:hiddenFill xmlns:a14="http://schemas.microsoft.com/office/drawing/2010/main">
                <a:solidFill>
                  <a:srgbClr val="FFFFFF"/>
                </a:solidFill>
              </a14:hiddenFill>
            </a:ext>
          </a:extLst>
        </p:spPr>
      </p:pic>
      <p:sp>
        <p:nvSpPr>
          <p:cNvPr id="6" name="Textfeld 5">
            <a:extLst>
              <a:ext uri="{FF2B5EF4-FFF2-40B4-BE49-F238E27FC236}">
                <a16:creationId xmlns:a16="http://schemas.microsoft.com/office/drawing/2014/main" id="{76DF81E2-C787-DB4E-9531-6EA0773BB47D}"/>
              </a:ext>
            </a:extLst>
          </p:cNvPr>
          <p:cNvSpPr txBox="1"/>
          <p:nvPr/>
        </p:nvSpPr>
        <p:spPr>
          <a:xfrm>
            <a:off x="4862310" y="5653588"/>
            <a:ext cx="6240555" cy="369332"/>
          </a:xfrm>
          <a:prstGeom prst="rect">
            <a:avLst/>
          </a:prstGeom>
          <a:noFill/>
        </p:spPr>
        <p:txBody>
          <a:bodyPr wrap="none" rtlCol="0">
            <a:spAutoFit/>
          </a:bodyPr>
          <a:lstStyle/>
          <a:p>
            <a:r>
              <a:rPr lang="en-GB" dirty="0"/>
              <a:t>Interestingly the median drops significantly for the decade 2010!</a:t>
            </a:r>
          </a:p>
        </p:txBody>
      </p:sp>
    </p:spTree>
    <p:extLst>
      <p:ext uri="{BB962C8B-B14F-4D97-AF65-F5344CB8AC3E}">
        <p14:creationId xmlns:p14="http://schemas.microsoft.com/office/powerpoint/2010/main" val="7983123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a:t>What can you tell me about week position?</a:t>
            </a:r>
            <a:endParaRPr lang="en-GB" dirty="0"/>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a:xfrm>
            <a:off x="745599" y="1501524"/>
            <a:ext cx="10713335" cy="5153909"/>
          </a:xfrm>
        </p:spPr>
        <p:txBody>
          <a:bodyPr>
            <a:normAutofit/>
          </a:bodyPr>
          <a:lstStyle/>
          <a:p>
            <a:pPr marL="0" indent="0">
              <a:buNone/>
            </a:pPr>
            <a:r>
              <a:rPr lang="en-GB" dirty="0"/>
              <a:t>Test if the month of rank has a significant influence on the week-position</a:t>
            </a:r>
          </a:p>
          <a:p>
            <a:pPr marL="0" indent="0">
              <a:buNone/>
            </a:pPr>
            <a:r>
              <a:rPr lang="en-GB" dirty="0"/>
              <a:t>Run an ANOVA Test:</a:t>
            </a:r>
          </a:p>
          <a:p>
            <a:pPr marL="0" indent="0">
              <a:buNone/>
            </a:pPr>
            <a:r>
              <a:rPr lang="de-CH" b="1" dirty="0">
                <a:solidFill>
                  <a:srgbClr val="FF0000"/>
                </a:solidFill>
              </a:rPr>
              <a:t>Null Hypothesis H0: </a:t>
            </a:r>
            <a:r>
              <a:rPr lang="de-CH" b="1" dirty="0"/>
              <a:t>The </a:t>
            </a:r>
            <a:r>
              <a:rPr lang="de-CH" b="1" dirty="0" err="1"/>
              <a:t>month</a:t>
            </a:r>
            <a:r>
              <a:rPr lang="de-CH" b="1" dirty="0"/>
              <a:t> </a:t>
            </a:r>
            <a:r>
              <a:rPr lang="de-CH" b="1" dirty="0" err="1"/>
              <a:t>has</a:t>
            </a:r>
            <a:r>
              <a:rPr lang="de-CH" b="1" dirty="0"/>
              <a:t> no </a:t>
            </a:r>
            <a:r>
              <a:rPr lang="de-CH" b="1" dirty="0" err="1"/>
              <a:t>significant</a:t>
            </a:r>
            <a:r>
              <a:rPr lang="de-CH" b="1" dirty="0"/>
              <a:t> </a:t>
            </a:r>
            <a:r>
              <a:rPr lang="de-CH" b="1" dirty="0" err="1"/>
              <a:t>influence</a:t>
            </a:r>
            <a:r>
              <a:rPr lang="de-CH" b="1" dirty="0"/>
              <a:t> on </a:t>
            </a:r>
            <a:r>
              <a:rPr lang="de-CH" b="1" dirty="0" err="1"/>
              <a:t>the</a:t>
            </a:r>
            <a:r>
              <a:rPr lang="de-CH" b="1" dirty="0"/>
              <a:t> </a:t>
            </a:r>
            <a:r>
              <a:rPr lang="de-CH" b="1" dirty="0" err="1"/>
              <a:t>week</a:t>
            </a:r>
            <a:r>
              <a:rPr lang="de-CH" b="1" dirty="0"/>
              <a:t>-position </a:t>
            </a:r>
            <a:r>
              <a:rPr lang="de-CH" b="1" dirty="0" err="1"/>
              <a:t>of</a:t>
            </a:r>
            <a:r>
              <a:rPr lang="de-CH" b="1" dirty="0"/>
              <a:t> a </a:t>
            </a:r>
            <a:r>
              <a:rPr lang="de-CH" b="1" dirty="0" err="1"/>
              <a:t>song</a:t>
            </a:r>
            <a:r>
              <a:rPr lang="de-CH" b="1" dirty="0"/>
              <a:t> in </a:t>
            </a:r>
            <a:r>
              <a:rPr lang="de-CH" b="1" dirty="0" err="1"/>
              <a:t>the</a:t>
            </a:r>
            <a:r>
              <a:rPr lang="de-CH" b="1" dirty="0"/>
              <a:t> </a:t>
            </a:r>
            <a:r>
              <a:rPr lang="de-CH" b="1" dirty="0" err="1"/>
              <a:t>charts</a:t>
            </a:r>
            <a:r>
              <a:rPr lang="de-CH" b="1" dirty="0"/>
              <a:t>.</a:t>
            </a:r>
          </a:p>
          <a:p>
            <a:pPr>
              <a:buFont typeface="Wingdings" pitchFamily="2" charset="2"/>
              <a:buChar char="à"/>
            </a:pPr>
            <a:r>
              <a:rPr lang="de-CH" b="1" u="sng" dirty="0" err="1">
                <a:highlight>
                  <a:srgbClr val="FFFF00"/>
                </a:highlight>
                <a:sym typeface="Wingdings" pitchFamily="2" charset="2"/>
              </a:rPr>
              <a:t>With</a:t>
            </a:r>
            <a:r>
              <a:rPr lang="de-CH" b="1" u="sng" dirty="0">
                <a:highlight>
                  <a:srgbClr val="FFFF00"/>
                </a:highlight>
                <a:sym typeface="Wingdings" pitchFamily="2" charset="2"/>
              </a:rPr>
              <a:t> a p-</a:t>
            </a:r>
            <a:r>
              <a:rPr lang="de-CH" b="1" u="sng" dirty="0" err="1">
                <a:highlight>
                  <a:srgbClr val="FFFF00"/>
                </a:highlight>
                <a:sym typeface="Wingdings" pitchFamily="2" charset="2"/>
              </a:rPr>
              <a:t>value</a:t>
            </a:r>
            <a:r>
              <a:rPr lang="de-CH" b="1" u="sng" dirty="0">
                <a:highlight>
                  <a:srgbClr val="FFFF00"/>
                </a:highlight>
                <a:sym typeface="Wingdings" pitchFamily="2" charset="2"/>
              </a:rPr>
              <a:t> = 0.000034  H0 </a:t>
            </a:r>
            <a:r>
              <a:rPr lang="de-CH" b="1" u="sng" dirty="0" err="1">
                <a:highlight>
                  <a:srgbClr val="FFFF00"/>
                </a:highlight>
                <a:sym typeface="Wingdings" pitchFamily="2" charset="2"/>
              </a:rPr>
              <a:t>is</a:t>
            </a:r>
            <a:r>
              <a:rPr lang="de-CH" b="1" u="sng" dirty="0">
                <a:highlight>
                  <a:srgbClr val="FFFF00"/>
                </a:highlight>
                <a:sym typeface="Wingdings" pitchFamily="2" charset="2"/>
              </a:rPr>
              <a:t> </a:t>
            </a:r>
            <a:r>
              <a:rPr lang="de-CH" b="1" u="sng" dirty="0" err="1">
                <a:highlight>
                  <a:srgbClr val="FFFF00"/>
                </a:highlight>
                <a:sym typeface="Wingdings" pitchFamily="2" charset="2"/>
              </a:rPr>
              <a:t>rejected</a:t>
            </a:r>
            <a:r>
              <a:rPr lang="de-CH" b="1" u="sng" dirty="0">
                <a:highlight>
                  <a:srgbClr val="FFFF00"/>
                </a:highlight>
                <a:sym typeface="Wingdings" pitchFamily="2" charset="2"/>
              </a:rPr>
              <a:t>!</a:t>
            </a:r>
            <a:endParaRPr lang="de-CH" b="1" dirty="0">
              <a:highlight>
                <a:srgbClr val="FFFF00"/>
              </a:highlight>
              <a:sym typeface="Wingdings" pitchFamily="2" charset="2"/>
            </a:endParaRPr>
          </a:p>
          <a:p>
            <a:pPr marL="0" indent="0">
              <a:buNone/>
            </a:pPr>
            <a:r>
              <a:rPr lang="de-CH" sz="2000" dirty="0">
                <a:sym typeface="Wingdings" pitchFamily="2" charset="2"/>
              </a:rPr>
              <a:t>The </a:t>
            </a:r>
            <a:r>
              <a:rPr lang="de-CH" sz="2000" dirty="0" err="1">
                <a:sym typeface="Wingdings" pitchFamily="2" charset="2"/>
              </a:rPr>
              <a:t>month</a:t>
            </a:r>
            <a:r>
              <a:rPr lang="de-CH" sz="2000" dirty="0">
                <a:sym typeface="Wingdings" pitchFamily="2" charset="2"/>
              </a:rPr>
              <a:t> </a:t>
            </a:r>
            <a:r>
              <a:rPr lang="de-CH" sz="2000" dirty="0" err="1">
                <a:sym typeface="Wingdings" pitchFamily="2" charset="2"/>
              </a:rPr>
              <a:t>has</a:t>
            </a:r>
            <a:r>
              <a:rPr lang="de-CH" sz="2000" dirty="0">
                <a:sym typeface="Wingdings" pitchFamily="2" charset="2"/>
              </a:rPr>
              <a:t> a </a:t>
            </a:r>
            <a:r>
              <a:rPr lang="de-CH" sz="2000" dirty="0" err="1">
                <a:sym typeface="Wingdings" pitchFamily="2" charset="2"/>
              </a:rPr>
              <a:t>significant</a:t>
            </a:r>
            <a:r>
              <a:rPr lang="de-CH" sz="2000" dirty="0">
                <a:sym typeface="Wingdings" pitchFamily="2" charset="2"/>
              </a:rPr>
              <a:t> </a:t>
            </a:r>
            <a:r>
              <a:rPr lang="de-CH" sz="2000" dirty="0" err="1">
                <a:sym typeface="Wingdings" pitchFamily="2" charset="2"/>
              </a:rPr>
              <a:t>influence</a:t>
            </a:r>
            <a:r>
              <a:rPr lang="de-CH" sz="2000" dirty="0">
                <a:sym typeface="Wingdings" pitchFamily="2" charset="2"/>
              </a:rPr>
              <a:t> on </a:t>
            </a:r>
            <a:r>
              <a:rPr lang="de-CH" sz="2000" dirty="0" err="1">
                <a:sym typeface="Wingdings" pitchFamily="2" charset="2"/>
              </a:rPr>
              <a:t>the</a:t>
            </a:r>
            <a:r>
              <a:rPr lang="de-CH" sz="2000" dirty="0">
                <a:sym typeface="Wingdings" pitchFamily="2" charset="2"/>
              </a:rPr>
              <a:t> </a:t>
            </a:r>
            <a:r>
              <a:rPr lang="de-CH" sz="2000" dirty="0" err="1">
                <a:sym typeface="Wingdings" pitchFamily="2" charset="2"/>
              </a:rPr>
              <a:t>week</a:t>
            </a:r>
            <a:r>
              <a:rPr lang="de-CH" sz="2000" dirty="0">
                <a:sym typeface="Wingdings" pitchFamily="2" charset="2"/>
              </a:rPr>
              <a:t> </a:t>
            </a:r>
            <a:r>
              <a:rPr lang="de-CH" sz="2000" dirty="0" err="1">
                <a:sym typeface="Wingdings" pitchFamily="2" charset="2"/>
              </a:rPr>
              <a:t>position</a:t>
            </a:r>
            <a:r>
              <a:rPr lang="de-CH" sz="2000" dirty="0">
                <a:sym typeface="Wingdings" pitchFamily="2" charset="2"/>
              </a:rPr>
              <a:t> </a:t>
            </a:r>
            <a:r>
              <a:rPr lang="de-CH" sz="2000" dirty="0" err="1">
                <a:sym typeface="Wingdings" pitchFamily="2" charset="2"/>
              </a:rPr>
              <a:t>of</a:t>
            </a:r>
            <a:r>
              <a:rPr lang="de-CH" sz="2000" dirty="0">
                <a:sym typeface="Wingdings" pitchFamily="2" charset="2"/>
              </a:rPr>
              <a:t> a </a:t>
            </a:r>
            <a:r>
              <a:rPr lang="de-CH" sz="2000" dirty="0" err="1">
                <a:sym typeface="Wingdings" pitchFamily="2" charset="2"/>
              </a:rPr>
              <a:t>song</a:t>
            </a:r>
            <a:r>
              <a:rPr lang="de-CH" sz="2000" dirty="0">
                <a:sym typeface="Wingdings" pitchFamily="2" charset="2"/>
              </a:rPr>
              <a:t> in </a:t>
            </a:r>
            <a:r>
              <a:rPr lang="de-CH" sz="2000" dirty="0" err="1">
                <a:sym typeface="Wingdings" pitchFamily="2" charset="2"/>
              </a:rPr>
              <a:t>the</a:t>
            </a:r>
            <a:r>
              <a:rPr lang="de-CH" sz="2000" dirty="0">
                <a:sym typeface="Wingdings" pitchFamily="2" charset="2"/>
              </a:rPr>
              <a:t> </a:t>
            </a:r>
            <a:r>
              <a:rPr lang="de-CH" sz="2000" dirty="0" err="1">
                <a:sym typeface="Wingdings" pitchFamily="2" charset="2"/>
              </a:rPr>
              <a:t>charts</a:t>
            </a:r>
            <a:r>
              <a:rPr lang="de-CH" sz="2000" dirty="0">
                <a:sym typeface="Wingdings" pitchFamily="2" charset="2"/>
              </a:rPr>
              <a:t>! A </a:t>
            </a:r>
            <a:r>
              <a:rPr lang="de-CH" sz="2000" dirty="0" err="1">
                <a:sym typeface="Wingdings" pitchFamily="2" charset="2"/>
              </a:rPr>
              <a:t>Welch’s</a:t>
            </a:r>
            <a:r>
              <a:rPr lang="de-CH" sz="2000" dirty="0">
                <a:sym typeface="Wingdings" pitchFamily="2" charset="2"/>
              </a:rPr>
              <a:t> ANOVA </a:t>
            </a:r>
            <a:r>
              <a:rPr lang="de-CH" sz="2000" dirty="0" err="1">
                <a:sym typeface="Wingdings" pitchFamily="2" charset="2"/>
              </a:rPr>
              <a:t>test</a:t>
            </a:r>
            <a:r>
              <a:rPr lang="de-CH" sz="2000" dirty="0">
                <a:sym typeface="Wingdings" pitchFamily="2" charset="2"/>
              </a:rPr>
              <a:t> </a:t>
            </a:r>
            <a:r>
              <a:rPr lang="de-CH" sz="2000" dirty="0" err="1">
                <a:sym typeface="Wingdings" pitchFamily="2" charset="2"/>
              </a:rPr>
              <a:t>revealed</a:t>
            </a:r>
            <a:r>
              <a:rPr lang="de-CH" sz="2000" dirty="0">
                <a:sym typeface="Wingdings" pitchFamily="2" charset="2"/>
              </a:rPr>
              <a:t> </a:t>
            </a:r>
            <a:r>
              <a:rPr lang="de-CH" sz="2000" dirty="0" err="1">
                <a:sym typeface="Wingdings" pitchFamily="2" charset="2"/>
              </a:rPr>
              <a:t>that</a:t>
            </a:r>
            <a:r>
              <a:rPr lang="de-CH" sz="2000" dirty="0">
                <a:sym typeface="Wingdings" pitchFamily="2" charset="2"/>
              </a:rPr>
              <a:t> </a:t>
            </a:r>
            <a:r>
              <a:rPr lang="de-CH" sz="2000" dirty="0" err="1"/>
              <a:t>the</a:t>
            </a:r>
            <a:r>
              <a:rPr lang="de-CH" sz="2000" dirty="0"/>
              <a:t> </a:t>
            </a:r>
            <a:r>
              <a:rPr lang="de-CH" sz="2000" dirty="0" err="1"/>
              <a:t>mean</a:t>
            </a:r>
            <a:r>
              <a:rPr lang="de-CH" sz="2000" dirty="0"/>
              <a:t> </a:t>
            </a:r>
            <a:r>
              <a:rPr lang="de-CH" sz="2000" dirty="0" err="1"/>
              <a:t>difference</a:t>
            </a:r>
            <a:r>
              <a:rPr lang="de-CH" sz="2000" dirty="0"/>
              <a:t> </a:t>
            </a:r>
            <a:r>
              <a:rPr lang="de-CH" sz="2000" dirty="0" err="1"/>
              <a:t>between</a:t>
            </a:r>
            <a:r>
              <a:rPr lang="de-CH" sz="2000" dirty="0"/>
              <a:t>:</a:t>
            </a:r>
            <a:endParaRPr lang="en-GB" sz="2000" dirty="0"/>
          </a:p>
          <a:p>
            <a:r>
              <a:rPr lang="de-CH" sz="1900" b="1" dirty="0" err="1"/>
              <a:t>December</a:t>
            </a:r>
            <a:r>
              <a:rPr lang="de-CH" sz="1900" b="1" dirty="0"/>
              <a:t> </a:t>
            </a:r>
            <a:r>
              <a:rPr lang="de-CH" sz="1900" b="1" dirty="0" err="1"/>
              <a:t>and</a:t>
            </a:r>
            <a:r>
              <a:rPr lang="de-CH" sz="1900" b="1" dirty="0"/>
              <a:t> </a:t>
            </a:r>
            <a:r>
              <a:rPr lang="de-CH" sz="1900" b="1" dirty="0" err="1"/>
              <a:t>January</a:t>
            </a:r>
            <a:endParaRPr lang="de-CH" sz="1900" dirty="0"/>
          </a:p>
          <a:p>
            <a:r>
              <a:rPr lang="de-CH" sz="1900" b="1" dirty="0"/>
              <a:t>November </a:t>
            </a:r>
            <a:r>
              <a:rPr lang="de-CH" sz="1900" b="1" dirty="0" err="1"/>
              <a:t>and</a:t>
            </a:r>
            <a:r>
              <a:rPr lang="de-CH" sz="1900" b="1" dirty="0"/>
              <a:t> </a:t>
            </a:r>
            <a:r>
              <a:rPr lang="de-CH" sz="1900" b="1" dirty="0" err="1"/>
              <a:t>January</a:t>
            </a:r>
            <a:endParaRPr lang="de-CH" sz="1900" b="1" dirty="0"/>
          </a:p>
          <a:p>
            <a:pPr marL="0" indent="0">
              <a:buNone/>
            </a:pPr>
            <a:r>
              <a:rPr lang="de-CH" sz="1900" dirty="0" err="1"/>
              <a:t>are</a:t>
            </a:r>
            <a:r>
              <a:rPr lang="de-CH" sz="1900" dirty="0"/>
              <a:t> </a:t>
            </a:r>
            <a:r>
              <a:rPr lang="de-CH" sz="1900" dirty="0" err="1"/>
              <a:t>significantly</a:t>
            </a:r>
            <a:r>
              <a:rPr lang="de-CH" sz="1900" dirty="0"/>
              <a:t> different, </a:t>
            </a:r>
            <a:r>
              <a:rPr lang="de-CH" sz="1900" dirty="0" err="1"/>
              <a:t>with</a:t>
            </a:r>
            <a:br>
              <a:rPr lang="de-CH" sz="1900" dirty="0"/>
            </a:br>
            <a:r>
              <a:rPr lang="de-CH" sz="1900" dirty="0" err="1"/>
              <a:t>the</a:t>
            </a:r>
            <a:r>
              <a:rPr lang="de-CH" sz="1900" dirty="0"/>
              <a:t> </a:t>
            </a:r>
            <a:r>
              <a:rPr lang="de-CH" sz="1900" dirty="0" err="1"/>
              <a:t>best</a:t>
            </a:r>
            <a:r>
              <a:rPr lang="de-CH" sz="1900" dirty="0"/>
              <a:t> </a:t>
            </a:r>
            <a:r>
              <a:rPr lang="de-CH" sz="1900" dirty="0" err="1"/>
              <a:t>average</a:t>
            </a:r>
            <a:r>
              <a:rPr lang="de-CH" sz="1900" dirty="0"/>
              <a:t> </a:t>
            </a:r>
            <a:r>
              <a:rPr lang="de-CH" sz="1900" dirty="0" err="1"/>
              <a:t>position</a:t>
            </a:r>
            <a:r>
              <a:rPr lang="de-CH" sz="1900" dirty="0"/>
              <a:t> in</a:t>
            </a:r>
            <a:br>
              <a:rPr lang="de-CH" sz="1900" dirty="0"/>
            </a:br>
            <a:r>
              <a:rPr lang="de-CH" sz="1900" i="1" dirty="0" err="1"/>
              <a:t>January</a:t>
            </a:r>
            <a:r>
              <a:rPr lang="de-CH" sz="1900" dirty="0"/>
              <a:t>, </a:t>
            </a:r>
            <a:r>
              <a:rPr lang="de-CH" sz="1900" dirty="0" err="1"/>
              <a:t>followed</a:t>
            </a:r>
            <a:r>
              <a:rPr lang="de-CH" sz="1900" dirty="0"/>
              <a:t> </a:t>
            </a:r>
            <a:r>
              <a:rPr lang="de-CH" sz="1900" dirty="0" err="1"/>
              <a:t>by</a:t>
            </a:r>
            <a:r>
              <a:rPr lang="de-CH" sz="1900" dirty="0"/>
              <a:t> </a:t>
            </a:r>
            <a:r>
              <a:rPr lang="de-CH" sz="1900" i="1" dirty="0" err="1"/>
              <a:t>December</a:t>
            </a:r>
            <a:br>
              <a:rPr lang="de-CH" sz="1900" dirty="0"/>
            </a:br>
            <a:r>
              <a:rPr lang="de-CH" sz="1900" dirty="0" err="1"/>
              <a:t>and</a:t>
            </a:r>
            <a:r>
              <a:rPr lang="de-CH" sz="1900" dirty="0"/>
              <a:t> </a:t>
            </a:r>
            <a:r>
              <a:rPr lang="de-CH" sz="1900" i="1" dirty="0"/>
              <a:t>November</a:t>
            </a:r>
            <a:r>
              <a:rPr lang="de-CH" sz="1900" dirty="0"/>
              <a:t>.</a:t>
            </a:r>
          </a:p>
        </p:txBody>
      </p:sp>
      <p:grpSp>
        <p:nvGrpSpPr>
          <p:cNvPr id="7" name="Gruppieren 6">
            <a:extLst>
              <a:ext uri="{FF2B5EF4-FFF2-40B4-BE49-F238E27FC236}">
                <a16:creationId xmlns:a16="http://schemas.microsoft.com/office/drawing/2014/main" id="{76D97354-7587-0E44-BF97-BD97EE1936A9}"/>
              </a:ext>
            </a:extLst>
          </p:cNvPr>
          <p:cNvGrpSpPr/>
          <p:nvPr/>
        </p:nvGrpSpPr>
        <p:grpSpPr>
          <a:xfrm>
            <a:off x="4205269" y="4615957"/>
            <a:ext cx="8067753" cy="1481037"/>
            <a:chOff x="3886131" y="5011838"/>
            <a:chExt cx="8067753" cy="1481037"/>
          </a:xfrm>
        </p:grpSpPr>
        <p:pic>
          <p:nvPicPr>
            <p:cNvPr id="4" name="Grafik 3">
              <a:extLst>
                <a:ext uri="{FF2B5EF4-FFF2-40B4-BE49-F238E27FC236}">
                  <a16:creationId xmlns:a16="http://schemas.microsoft.com/office/drawing/2014/main" id="{2126F356-D769-0B43-81B8-00ED9F69F3FE}"/>
                </a:ext>
              </a:extLst>
            </p:cNvPr>
            <p:cNvPicPr>
              <a:picLocks noChangeAspect="1"/>
            </p:cNvPicPr>
            <p:nvPr/>
          </p:nvPicPr>
          <p:blipFill>
            <a:blip r:embed="rId2"/>
            <a:stretch>
              <a:fillRect/>
            </a:stretch>
          </p:blipFill>
          <p:spPr>
            <a:xfrm>
              <a:off x="3886131" y="5011838"/>
              <a:ext cx="8067753" cy="1481037"/>
            </a:xfrm>
            <a:prstGeom prst="rect">
              <a:avLst/>
            </a:prstGeom>
          </p:spPr>
        </p:pic>
        <p:sp>
          <p:nvSpPr>
            <p:cNvPr id="5" name="Rechteck 4">
              <a:extLst>
                <a:ext uri="{FF2B5EF4-FFF2-40B4-BE49-F238E27FC236}">
                  <a16:creationId xmlns:a16="http://schemas.microsoft.com/office/drawing/2014/main" id="{63C14890-504B-1B47-B800-01BC5A791C75}"/>
                </a:ext>
              </a:extLst>
            </p:cNvPr>
            <p:cNvSpPr/>
            <p:nvPr/>
          </p:nvSpPr>
          <p:spPr>
            <a:xfrm>
              <a:off x="10116272" y="5387666"/>
              <a:ext cx="856527" cy="1105209"/>
            </a:xfrm>
            <a:prstGeom prst="rect">
              <a:avLst/>
            </a:prstGeom>
            <a:solidFill>
              <a:srgbClr val="FFFF00">
                <a:alpha val="25098"/>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hteck 5">
              <a:extLst>
                <a:ext uri="{FF2B5EF4-FFF2-40B4-BE49-F238E27FC236}">
                  <a16:creationId xmlns:a16="http://schemas.microsoft.com/office/drawing/2014/main" id="{E2F56951-84D6-C449-BE7F-690C4637B15C}"/>
                </a:ext>
              </a:extLst>
            </p:cNvPr>
            <p:cNvSpPr/>
            <p:nvPr/>
          </p:nvSpPr>
          <p:spPr>
            <a:xfrm>
              <a:off x="3886131" y="5387666"/>
              <a:ext cx="2653565" cy="1105209"/>
            </a:xfrm>
            <a:prstGeom prst="rect">
              <a:avLst/>
            </a:prstGeom>
            <a:solidFill>
              <a:srgbClr val="FFFF00">
                <a:alpha val="25098"/>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8" name="Picture 2">
            <a:extLst>
              <a:ext uri="{FF2B5EF4-FFF2-40B4-BE49-F238E27FC236}">
                <a16:creationId xmlns:a16="http://schemas.microsoft.com/office/drawing/2014/main" id="{DFDEAB90-9675-A145-8F09-381268018D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93332" y="3001280"/>
            <a:ext cx="1397209" cy="922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27684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4429AD-23DB-C34D-88EF-184A738B60C1}"/>
              </a:ext>
            </a:extLst>
          </p:cNvPr>
          <p:cNvSpPr>
            <a:spLocks noGrp="1"/>
          </p:cNvSpPr>
          <p:nvPr>
            <p:ph type="title"/>
          </p:nvPr>
        </p:nvSpPr>
        <p:spPr/>
        <p:txBody>
          <a:bodyPr/>
          <a:lstStyle/>
          <a:p>
            <a:r>
              <a:rPr lang="en-GB" dirty="0"/>
              <a:t>What can you tell me about week position?</a:t>
            </a:r>
          </a:p>
        </p:txBody>
      </p:sp>
      <p:sp>
        <p:nvSpPr>
          <p:cNvPr id="3" name="Inhaltsplatzhalter 2">
            <a:extLst>
              <a:ext uri="{FF2B5EF4-FFF2-40B4-BE49-F238E27FC236}">
                <a16:creationId xmlns:a16="http://schemas.microsoft.com/office/drawing/2014/main" id="{BD877876-BE1B-F443-A588-5B752193FA47}"/>
              </a:ext>
            </a:extLst>
          </p:cNvPr>
          <p:cNvSpPr>
            <a:spLocks noGrp="1"/>
          </p:cNvSpPr>
          <p:nvPr>
            <p:ph idx="1"/>
          </p:nvPr>
        </p:nvSpPr>
        <p:spPr/>
        <p:txBody>
          <a:bodyPr/>
          <a:lstStyle/>
          <a:p>
            <a:pPr marL="0" indent="0">
              <a:buNone/>
            </a:pPr>
            <a:br>
              <a:rPr lang="en-GB" dirty="0"/>
            </a:br>
            <a:endParaRPr lang="en-GB" dirty="0"/>
          </a:p>
        </p:txBody>
      </p:sp>
      <p:pic>
        <p:nvPicPr>
          <p:cNvPr id="4" name="Grafik 3">
            <a:extLst>
              <a:ext uri="{FF2B5EF4-FFF2-40B4-BE49-F238E27FC236}">
                <a16:creationId xmlns:a16="http://schemas.microsoft.com/office/drawing/2014/main" id="{3A43CB46-A8F4-B842-9ACA-67B7231FD71F}"/>
              </a:ext>
            </a:extLst>
          </p:cNvPr>
          <p:cNvPicPr>
            <a:picLocks noChangeAspect="1"/>
          </p:cNvPicPr>
          <p:nvPr/>
        </p:nvPicPr>
        <p:blipFill>
          <a:blip r:embed="rId2"/>
          <a:stretch>
            <a:fillRect/>
          </a:stretch>
        </p:blipFill>
        <p:spPr>
          <a:xfrm>
            <a:off x="984250" y="2380577"/>
            <a:ext cx="10223500" cy="4305300"/>
          </a:xfrm>
          <a:prstGeom prst="rect">
            <a:avLst/>
          </a:prstGeom>
        </p:spPr>
      </p:pic>
    </p:spTree>
    <p:extLst>
      <p:ext uri="{BB962C8B-B14F-4D97-AF65-F5344CB8AC3E}">
        <p14:creationId xmlns:p14="http://schemas.microsoft.com/office/powerpoint/2010/main" val="1451197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normAutofit/>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en-GB" sz="3000" dirty="0"/>
              <a:t>General statistical information on </a:t>
            </a:r>
            <a:r>
              <a:rPr lang="en-GB" sz="3000" b="1" dirty="0"/>
              <a:t>Weeks on Chart (</a:t>
            </a:r>
            <a:r>
              <a:rPr lang="en-GB" sz="3000" b="1" dirty="0" err="1"/>
              <a:t>WoC</a:t>
            </a:r>
            <a:r>
              <a:rPr lang="en-GB" sz="3000" b="1" dirty="0"/>
              <a:t>) globally</a:t>
            </a:r>
            <a:r>
              <a:rPr lang="en-GB" sz="3000" dirty="0"/>
              <a:t>:</a:t>
            </a:r>
          </a:p>
          <a:p>
            <a:pPr lvl="3"/>
            <a:endParaRPr lang="de-CH" sz="2600" dirty="0"/>
          </a:p>
          <a:p>
            <a:pPr lvl="3">
              <a:tabLst>
                <a:tab pos="3597275" algn="dec"/>
              </a:tabLst>
            </a:pPr>
            <a:r>
              <a:rPr lang="de-CH" sz="2600" dirty="0"/>
              <a:t>Count:	 387.000000 </a:t>
            </a:r>
          </a:p>
          <a:p>
            <a:pPr lvl="3">
              <a:tabLst>
                <a:tab pos="3597275" algn="dec"/>
              </a:tabLst>
            </a:pPr>
            <a:r>
              <a:rPr lang="de-CH" sz="2600" dirty="0" err="1"/>
              <a:t>Mean</a:t>
            </a:r>
            <a:r>
              <a:rPr lang="de-CH" sz="2600" dirty="0"/>
              <a:t>:	</a:t>
            </a:r>
            <a:r>
              <a:rPr lang="de-CH" sz="2800" dirty="0"/>
              <a:t>9.645995</a:t>
            </a:r>
            <a:endParaRPr lang="de-CH" sz="2600" dirty="0"/>
          </a:p>
          <a:p>
            <a:pPr lvl="3">
              <a:tabLst>
                <a:tab pos="3597275" algn="dec"/>
              </a:tabLst>
            </a:pPr>
            <a:r>
              <a:rPr lang="de-CH" sz="2600" dirty="0"/>
              <a:t>Stand </a:t>
            </a:r>
            <a:r>
              <a:rPr lang="de-CH" sz="2600" dirty="0" err="1"/>
              <a:t>Dev</a:t>
            </a:r>
            <a:r>
              <a:rPr lang="de-CH" sz="2600" dirty="0"/>
              <a:t>:	</a:t>
            </a:r>
            <a:r>
              <a:rPr lang="de-CH" sz="2800" dirty="0"/>
              <a:t>6.142627</a:t>
            </a:r>
            <a:r>
              <a:rPr lang="de-CH" sz="2600" dirty="0"/>
              <a:t> </a:t>
            </a:r>
          </a:p>
          <a:p>
            <a:pPr lvl="3">
              <a:tabLst>
                <a:tab pos="3597275" algn="dec"/>
              </a:tabLst>
            </a:pPr>
            <a:r>
              <a:rPr lang="de-CH" sz="2600" dirty="0"/>
              <a:t>Min: 	1.000000	= </a:t>
            </a:r>
            <a:r>
              <a:rPr lang="de-CH" sz="2600" dirty="0" err="1"/>
              <a:t>shortest</a:t>
            </a:r>
            <a:r>
              <a:rPr lang="de-CH" sz="2600" dirty="0"/>
              <a:t> time </a:t>
            </a:r>
            <a:r>
              <a:rPr lang="de-CH" sz="2600" dirty="0" err="1"/>
              <a:t>of</a:t>
            </a:r>
            <a:r>
              <a:rPr lang="de-CH" sz="2600" dirty="0"/>
              <a:t> </a:t>
            </a:r>
            <a:r>
              <a:rPr lang="de-CH" sz="2600" dirty="0" err="1"/>
              <a:t>presence</a:t>
            </a:r>
            <a:r>
              <a:rPr lang="de-CH" sz="2600" dirty="0"/>
              <a:t> in </a:t>
            </a:r>
            <a:r>
              <a:rPr lang="de-CH" sz="2600" dirty="0" err="1"/>
              <a:t>chart</a:t>
            </a:r>
            <a:endParaRPr lang="de-CH" sz="2600" dirty="0"/>
          </a:p>
          <a:p>
            <a:pPr lvl="3">
              <a:tabLst>
                <a:tab pos="3597275" algn="dec"/>
              </a:tabLst>
            </a:pPr>
            <a:r>
              <a:rPr lang="de-CH" sz="2600" dirty="0"/>
              <a:t>25%: 	5.000000 </a:t>
            </a:r>
          </a:p>
          <a:p>
            <a:pPr lvl="3">
              <a:tabLst>
                <a:tab pos="3597275" algn="dec"/>
              </a:tabLst>
            </a:pPr>
            <a:r>
              <a:rPr lang="de-CH" sz="2600" dirty="0"/>
              <a:t>50%:	 8.000000 	= median time </a:t>
            </a:r>
            <a:r>
              <a:rPr lang="de-CH" sz="2600" dirty="0" err="1"/>
              <a:t>of</a:t>
            </a:r>
            <a:r>
              <a:rPr lang="de-CH" sz="2600" dirty="0"/>
              <a:t> </a:t>
            </a:r>
            <a:r>
              <a:rPr lang="de-CH" sz="2600" dirty="0" err="1"/>
              <a:t>presence</a:t>
            </a:r>
            <a:r>
              <a:rPr lang="de-CH" sz="2600" dirty="0"/>
              <a:t> in </a:t>
            </a:r>
            <a:r>
              <a:rPr lang="de-CH" sz="2600" dirty="0" err="1"/>
              <a:t>chart</a:t>
            </a:r>
            <a:endParaRPr lang="de-CH" sz="2600" dirty="0"/>
          </a:p>
          <a:p>
            <a:pPr lvl="3">
              <a:tabLst>
                <a:tab pos="3597275" algn="dec"/>
              </a:tabLst>
            </a:pPr>
            <a:r>
              <a:rPr lang="de-CH" sz="2600" dirty="0"/>
              <a:t>75%:	 15.000000 </a:t>
            </a:r>
          </a:p>
          <a:p>
            <a:pPr lvl="3">
              <a:tabLst>
                <a:tab pos="3597275" algn="dec"/>
              </a:tabLst>
            </a:pPr>
            <a:r>
              <a:rPr lang="de-CH" sz="2600" dirty="0"/>
              <a:t>Max: 	20.000000	= </a:t>
            </a:r>
            <a:r>
              <a:rPr lang="de-CH" sz="2600" dirty="0" err="1"/>
              <a:t>longest</a:t>
            </a:r>
            <a:r>
              <a:rPr lang="de-CH" sz="2600" dirty="0"/>
              <a:t> time </a:t>
            </a:r>
            <a:r>
              <a:rPr lang="de-CH" sz="2600" dirty="0" err="1"/>
              <a:t>of</a:t>
            </a:r>
            <a:r>
              <a:rPr lang="de-CH" sz="2600" dirty="0"/>
              <a:t> </a:t>
            </a:r>
            <a:r>
              <a:rPr lang="de-CH" sz="2600" dirty="0" err="1"/>
              <a:t>presence</a:t>
            </a:r>
            <a:r>
              <a:rPr lang="de-CH" sz="2600" dirty="0"/>
              <a:t> in </a:t>
            </a:r>
            <a:r>
              <a:rPr lang="de-CH" sz="2600" dirty="0" err="1"/>
              <a:t>chart</a:t>
            </a:r>
            <a:endParaRPr lang="en-GB" sz="2600" dirty="0"/>
          </a:p>
          <a:p>
            <a:pPr marL="0" indent="0">
              <a:buNone/>
            </a:pPr>
            <a:endParaRPr lang="en-GB" sz="3600" dirty="0"/>
          </a:p>
        </p:txBody>
      </p:sp>
    </p:spTree>
    <p:extLst>
      <p:ext uri="{BB962C8B-B14F-4D97-AF65-F5344CB8AC3E}">
        <p14:creationId xmlns:p14="http://schemas.microsoft.com/office/powerpoint/2010/main" val="14637912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normAutofit/>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en-GB" sz="3000" dirty="0"/>
              <a:t>General statistical information on </a:t>
            </a:r>
            <a:r>
              <a:rPr lang="en-GB" sz="3000" b="1" dirty="0"/>
              <a:t>Weeks on Chart (</a:t>
            </a:r>
            <a:r>
              <a:rPr lang="en-GB" sz="3000" b="1" dirty="0" err="1"/>
              <a:t>WoC</a:t>
            </a:r>
            <a:r>
              <a:rPr lang="en-GB" sz="3000" b="1" dirty="0"/>
              <a:t>) globally</a:t>
            </a:r>
            <a:r>
              <a:rPr lang="en-GB" sz="3000" dirty="0"/>
              <a:t>:</a:t>
            </a:r>
          </a:p>
          <a:p>
            <a:pPr lvl="3"/>
            <a:endParaRPr lang="de-CH" sz="2600" dirty="0"/>
          </a:p>
          <a:p>
            <a:pPr marL="0" indent="0">
              <a:buNone/>
            </a:pPr>
            <a:endParaRPr lang="en-GB" sz="3600" dirty="0"/>
          </a:p>
        </p:txBody>
      </p:sp>
      <p:pic>
        <p:nvPicPr>
          <p:cNvPr id="7172" name="Picture 4">
            <a:extLst>
              <a:ext uri="{FF2B5EF4-FFF2-40B4-BE49-F238E27FC236}">
                <a16:creationId xmlns:a16="http://schemas.microsoft.com/office/drawing/2014/main" id="{B880D071-1A80-CF43-B0F4-A19F4138BE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781" y="2515009"/>
            <a:ext cx="4927600" cy="347980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9D6D270A-1D1D-0F4A-AA78-7AFF5BD03C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7800" y="2515009"/>
            <a:ext cx="4826000" cy="311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776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a:t>General Information on the data</a:t>
            </a:r>
            <a:endParaRPr lang="en-GB" dirty="0"/>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a:xfrm>
            <a:off x="838200" y="1825625"/>
            <a:ext cx="10515600" cy="4667250"/>
          </a:xfrm>
        </p:spPr>
        <p:txBody>
          <a:bodyPr>
            <a:normAutofit lnSpcReduction="10000"/>
          </a:bodyPr>
          <a:lstStyle/>
          <a:p>
            <a:r>
              <a:rPr lang="en-GB" sz="3600" dirty="0"/>
              <a:t>The dataset contains information on Christmas-songs on the chart from the 1950ies until the 2010s</a:t>
            </a:r>
          </a:p>
          <a:p>
            <a:r>
              <a:rPr lang="en-GB" sz="3600" dirty="0"/>
              <a:t>A unique entry is the combination of song-title and performer</a:t>
            </a:r>
          </a:p>
          <a:p>
            <a:r>
              <a:rPr lang="en-GB" sz="3600" dirty="0"/>
              <a:t>Individual songs can appear more than once because they were performed by different performers</a:t>
            </a:r>
          </a:p>
          <a:p>
            <a:r>
              <a:rPr lang="en-GB" sz="3600" dirty="0"/>
              <a:t>Individual performers can appear more than once because they can perform different songs in different seasons</a:t>
            </a:r>
          </a:p>
        </p:txBody>
      </p:sp>
    </p:spTree>
    <p:extLst>
      <p:ext uri="{BB962C8B-B14F-4D97-AF65-F5344CB8AC3E}">
        <p14:creationId xmlns:p14="http://schemas.microsoft.com/office/powerpoint/2010/main" val="20067489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normAutofit/>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en-GB" sz="3000" dirty="0"/>
              <a:t>General statistical information on </a:t>
            </a:r>
            <a:r>
              <a:rPr lang="en-GB" sz="3000" b="1" dirty="0"/>
              <a:t>Weeks on Chart (</a:t>
            </a:r>
            <a:r>
              <a:rPr lang="en-GB" sz="3000" b="1" dirty="0" err="1"/>
              <a:t>WoC</a:t>
            </a:r>
            <a:r>
              <a:rPr lang="en-GB" sz="3000" b="1" dirty="0"/>
              <a:t>) globally</a:t>
            </a:r>
            <a:r>
              <a:rPr lang="en-GB" sz="3000" dirty="0"/>
              <a:t>:</a:t>
            </a:r>
          </a:p>
          <a:p>
            <a:pPr lvl="3"/>
            <a:endParaRPr lang="de-CH" sz="2600" dirty="0"/>
          </a:p>
          <a:p>
            <a:pPr marL="0" indent="0">
              <a:buNone/>
            </a:pPr>
            <a:endParaRPr lang="en-GB" sz="3600" dirty="0"/>
          </a:p>
        </p:txBody>
      </p:sp>
      <p:pic>
        <p:nvPicPr>
          <p:cNvPr id="11268" name="Picture 4">
            <a:extLst>
              <a:ext uri="{FF2B5EF4-FFF2-40B4-BE49-F238E27FC236}">
                <a16:creationId xmlns:a16="http://schemas.microsoft.com/office/drawing/2014/main" id="{4661B015-DCF0-C54D-8872-E56A147BA9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2316" y="2391279"/>
            <a:ext cx="5907368" cy="4351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44060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normAutofit/>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en-GB" sz="3000" dirty="0"/>
              <a:t>General statistical information on </a:t>
            </a:r>
            <a:r>
              <a:rPr lang="en-GB" sz="3000" b="1" dirty="0"/>
              <a:t>Weeks on Chart (</a:t>
            </a:r>
            <a:r>
              <a:rPr lang="en-GB" sz="3000" b="1" dirty="0" err="1"/>
              <a:t>WoC</a:t>
            </a:r>
            <a:r>
              <a:rPr lang="en-GB" sz="3000" b="1" dirty="0"/>
              <a:t>) globally</a:t>
            </a:r>
            <a:r>
              <a:rPr lang="en-GB" sz="3000" dirty="0"/>
              <a:t>:</a:t>
            </a:r>
          </a:p>
          <a:p>
            <a:pPr marL="0" indent="0">
              <a:buNone/>
            </a:pPr>
            <a:endParaRPr lang="en-GB" sz="3000" dirty="0"/>
          </a:p>
          <a:p>
            <a:pPr marL="0" indent="0">
              <a:buNone/>
            </a:pPr>
            <a:r>
              <a:rPr lang="en-GB" sz="3000" dirty="0"/>
              <a:t>The longer a song is on the </a:t>
            </a:r>
            <a:br>
              <a:rPr lang="en-GB" sz="3000" dirty="0"/>
            </a:br>
            <a:r>
              <a:rPr lang="en-GB" sz="3000" dirty="0"/>
              <a:t>chart, the better its position</a:t>
            </a:r>
            <a:br>
              <a:rPr lang="en-GB" sz="3000" dirty="0"/>
            </a:br>
            <a:r>
              <a:rPr lang="en-GB" sz="3000" dirty="0"/>
              <a:t>(i.e. the lower the number</a:t>
            </a:r>
            <a:br>
              <a:rPr lang="en-GB" sz="3000" dirty="0"/>
            </a:br>
            <a:r>
              <a:rPr lang="en-GB" sz="3000" dirty="0"/>
              <a:t>of the peak position)</a:t>
            </a:r>
            <a:br>
              <a:rPr lang="en-GB" sz="3000" dirty="0"/>
            </a:br>
            <a:r>
              <a:rPr lang="en-GB" sz="3000" dirty="0">
                <a:sym typeface="Wingdings" pitchFamily="2" charset="2"/>
              </a:rPr>
              <a:t> negative correlation</a:t>
            </a:r>
            <a:br>
              <a:rPr lang="en-GB" sz="3000" dirty="0">
                <a:sym typeface="Wingdings" pitchFamily="2" charset="2"/>
              </a:rPr>
            </a:br>
            <a:br>
              <a:rPr lang="en-GB" sz="3000" dirty="0">
                <a:sym typeface="Wingdings" pitchFamily="2" charset="2"/>
              </a:rPr>
            </a:br>
            <a:r>
              <a:rPr lang="en-GB" sz="3000" dirty="0">
                <a:sym typeface="Wingdings" pitchFamily="2" charset="2"/>
              </a:rPr>
              <a:t>which is to be expected</a:t>
            </a:r>
            <a:endParaRPr lang="en-GB" sz="3000" dirty="0"/>
          </a:p>
          <a:p>
            <a:pPr lvl="3"/>
            <a:endParaRPr lang="de-CH" sz="2600" dirty="0"/>
          </a:p>
          <a:p>
            <a:pPr marL="0" indent="0">
              <a:buNone/>
            </a:pPr>
            <a:endParaRPr lang="en-GB" sz="3600" dirty="0"/>
          </a:p>
        </p:txBody>
      </p:sp>
      <p:pic>
        <p:nvPicPr>
          <p:cNvPr id="14338" name="Picture 2">
            <a:extLst>
              <a:ext uri="{FF2B5EF4-FFF2-40B4-BE49-F238E27FC236}">
                <a16:creationId xmlns:a16="http://schemas.microsoft.com/office/drawing/2014/main" id="{D0C25F8F-EB14-9540-AD9D-833FDF6F88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7178" y="2419350"/>
            <a:ext cx="6186522" cy="4212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0583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normAutofit/>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a:xfrm>
            <a:off x="838199" y="1825625"/>
            <a:ext cx="11016727" cy="4351338"/>
          </a:xfrm>
        </p:spPr>
        <p:txBody>
          <a:bodyPr>
            <a:normAutofit/>
          </a:bodyPr>
          <a:lstStyle/>
          <a:p>
            <a:pPr marL="0" indent="0">
              <a:buNone/>
            </a:pPr>
            <a:r>
              <a:rPr lang="en-GB" sz="3000" dirty="0"/>
              <a:t>General statistical information on </a:t>
            </a:r>
            <a:r>
              <a:rPr lang="en-GB" sz="3000" b="1" dirty="0"/>
              <a:t>Weeks on Chart (</a:t>
            </a:r>
            <a:r>
              <a:rPr lang="en-GB" sz="3000" b="1" dirty="0" err="1"/>
              <a:t>WoC</a:t>
            </a:r>
            <a:r>
              <a:rPr lang="en-GB" sz="3000" b="1" dirty="0"/>
              <a:t>) per Season</a:t>
            </a:r>
            <a:r>
              <a:rPr lang="en-GB" sz="3000" dirty="0"/>
              <a:t>:</a:t>
            </a:r>
          </a:p>
          <a:p>
            <a:pPr lvl="3"/>
            <a:endParaRPr lang="de-CH" sz="2600" dirty="0"/>
          </a:p>
          <a:p>
            <a:pPr lvl="3">
              <a:tabLst>
                <a:tab pos="3597275" algn="dec"/>
              </a:tabLst>
            </a:pPr>
            <a:r>
              <a:rPr lang="de-CH" sz="2600" dirty="0"/>
              <a:t>Count:	 106.000000 </a:t>
            </a:r>
          </a:p>
          <a:p>
            <a:pPr lvl="3">
              <a:tabLst>
                <a:tab pos="3597275" algn="dec"/>
              </a:tabLst>
            </a:pPr>
            <a:r>
              <a:rPr lang="de-CH" sz="2600" dirty="0" err="1"/>
              <a:t>Mean</a:t>
            </a:r>
            <a:r>
              <a:rPr lang="de-CH" sz="2600" dirty="0"/>
              <a:t>:	</a:t>
            </a:r>
            <a:r>
              <a:rPr lang="de-CH" sz="2800" dirty="0"/>
              <a:t>3.650943</a:t>
            </a:r>
            <a:endParaRPr lang="de-CH" sz="2600" dirty="0"/>
          </a:p>
          <a:p>
            <a:pPr lvl="3">
              <a:tabLst>
                <a:tab pos="3597275" algn="dec"/>
              </a:tabLst>
            </a:pPr>
            <a:r>
              <a:rPr lang="de-CH" sz="2600" dirty="0"/>
              <a:t>Stand </a:t>
            </a:r>
            <a:r>
              <a:rPr lang="de-CH" sz="2600" dirty="0" err="1"/>
              <a:t>Dev</a:t>
            </a:r>
            <a:r>
              <a:rPr lang="de-CH" sz="2600" dirty="0"/>
              <a:t>:	</a:t>
            </a:r>
            <a:r>
              <a:rPr lang="de-CH" sz="2800" dirty="0"/>
              <a:t>2.665628</a:t>
            </a:r>
            <a:r>
              <a:rPr lang="de-CH" sz="2600" dirty="0"/>
              <a:t> </a:t>
            </a:r>
          </a:p>
          <a:p>
            <a:pPr lvl="3">
              <a:tabLst>
                <a:tab pos="3597275" algn="dec"/>
              </a:tabLst>
            </a:pPr>
            <a:r>
              <a:rPr lang="de-CH" sz="2600" dirty="0"/>
              <a:t>Min: 	1.000000	= </a:t>
            </a:r>
            <a:r>
              <a:rPr lang="de-CH" sz="2600" dirty="0" err="1"/>
              <a:t>shortest</a:t>
            </a:r>
            <a:r>
              <a:rPr lang="de-CH" sz="2600" dirty="0"/>
              <a:t> time </a:t>
            </a:r>
            <a:r>
              <a:rPr lang="de-CH" sz="2600" dirty="0" err="1"/>
              <a:t>of</a:t>
            </a:r>
            <a:r>
              <a:rPr lang="de-CH" sz="2600" dirty="0"/>
              <a:t> </a:t>
            </a:r>
            <a:r>
              <a:rPr lang="de-CH" sz="2600" dirty="0" err="1"/>
              <a:t>presence</a:t>
            </a:r>
            <a:r>
              <a:rPr lang="de-CH" sz="2600" dirty="0"/>
              <a:t> in </a:t>
            </a:r>
            <a:r>
              <a:rPr lang="de-CH" sz="2600" dirty="0" err="1"/>
              <a:t>chart</a:t>
            </a:r>
            <a:endParaRPr lang="de-CH" sz="2600" dirty="0"/>
          </a:p>
          <a:p>
            <a:pPr lvl="3">
              <a:tabLst>
                <a:tab pos="3597275" algn="dec"/>
              </a:tabLst>
            </a:pPr>
            <a:r>
              <a:rPr lang="de-CH" sz="2600" dirty="0"/>
              <a:t>25%: 	1.250000 </a:t>
            </a:r>
          </a:p>
          <a:p>
            <a:pPr lvl="3">
              <a:tabLst>
                <a:tab pos="3597275" algn="dec"/>
              </a:tabLst>
            </a:pPr>
            <a:r>
              <a:rPr lang="de-CH" sz="2600" dirty="0"/>
              <a:t>50%:	 3.000000 	= median time </a:t>
            </a:r>
            <a:r>
              <a:rPr lang="de-CH" sz="2600" dirty="0" err="1"/>
              <a:t>of</a:t>
            </a:r>
            <a:r>
              <a:rPr lang="de-CH" sz="2600" dirty="0"/>
              <a:t> </a:t>
            </a:r>
            <a:r>
              <a:rPr lang="de-CH" sz="2600" dirty="0" err="1"/>
              <a:t>presence</a:t>
            </a:r>
            <a:r>
              <a:rPr lang="de-CH" sz="2600" dirty="0"/>
              <a:t> in </a:t>
            </a:r>
            <a:r>
              <a:rPr lang="de-CH" sz="2600" dirty="0" err="1"/>
              <a:t>chart</a:t>
            </a:r>
            <a:endParaRPr lang="de-CH" sz="2600" dirty="0"/>
          </a:p>
          <a:p>
            <a:pPr lvl="3">
              <a:tabLst>
                <a:tab pos="3597275" algn="dec"/>
              </a:tabLst>
            </a:pPr>
            <a:r>
              <a:rPr lang="de-CH" sz="2600" dirty="0"/>
              <a:t>75%:	 5.000000 </a:t>
            </a:r>
          </a:p>
          <a:p>
            <a:pPr lvl="3">
              <a:tabLst>
                <a:tab pos="3597275" algn="dec"/>
              </a:tabLst>
            </a:pPr>
            <a:r>
              <a:rPr lang="de-CH" sz="2600" dirty="0"/>
              <a:t>Max: 	13.000000	= </a:t>
            </a:r>
            <a:r>
              <a:rPr lang="de-CH" sz="2600" dirty="0" err="1"/>
              <a:t>longest</a:t>
            </a:r>
            <a:r>
              <a:rPr lang="de-CH" sz="2600" dirty="0"/>
              <a:t> time </a:t>
            </a:r>
            <a:r>
              <a:rPr lang="de-CH" sz="2600" dirty="0" err="1"/>
              <a:t>of</a:t>
            </a:r>
            <a:r>
              <a:rPr lang="de-CH" sz="2600" dirty="0"/>
              <a:t> </a:t>
            </a:r>
            <a:r>
              <a:rPr lang="de-CH" sz="2600" dirty="0" err="1"/>
              <a:t>presence</a:t>
            </a:r>
            <a:r>
              <a:rPr lang="de-CH" sz="2600" dirty="0"/>
              <a:t> in </a:t>
            </a:r>
            <a:r>
              <a:rPr lang="de-CH" sz="2600" dirty="0" err="1"/>
              <a:t>chart</a:t>
            </a:r>
            <a:endParaRPr lang="en-GB" sz="2600" dirty="0"/>
          </a:p>
          <a:p>
            <a:pPr marL="0" indent="0">
              <a:buNone/>
            </a:pPr>
            <a:endParaRPr lang="en-GB" sz="3600" dirty="0"/>
          </a:p>
        </p:txBody>
      </p:sp>
    </p:spTree>
    <p:extLst>
      <p:ext uri="{BB962C8B-B14F-4D97-AF65-F5344CB8AC3E}">
        <p14:creationId xmlns:p14="http://schemas.microsoft.com/office/powerpoint/2010/main" val="3569799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normAutofit/>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a:xfrm>
            <a:off x="838199" y="1825625"/>
            <a:ext cx="11092031" cy="4351338"/>
          </a:xfrm>
        </p:spPr>
        <p:txBody>
          <a:bodyPr>
            <a:normAutofit/>
          </a:bodyPr>
          <a:lstStyle/>
          <a:p>
            <a:pPr marL="0" indent="0">
              <a:buNone/>
            </a:pPr>
            <a:r>
              <a:rPr lang="en-GB" sz="3000" dirty="0"/>
              <a:t>General statistical information on </a:t>
            </a:r>
            <a:r>
              <a:rPr lang="en-GB" sz="3000" b="1" dirty="0"/>
              <a:t>Weeks on Chart (</a:t>
            </a:r>
            <a:r>
              <a:rPr lang="en-GB" sz="3000" b="1" dirty="0" err="1"/>
              <a:t>WoC</a:t>
            </a:r>
            <a:r>
              <a:rPr lang="en-GB" sz="3000" b="1" dirty="0"/>
              <a:t>) Per Season</a:t>
            </a:r>
            <a:r>
              <a:rPr lang="en-GB" sz="3000" dirty="0"/>
              <a:t>:</a:t>
            </a:r>
          </a:p>
          <a:p>
            <a:pPr lvl="3"/>
            <a:endParaRPr lang="de-CH" sz="2600" dirty="0"/>
          </a:p>
          <a:p>
            <a:pPr marL="0" indent="0">
              <a:buNone/>
            </a:pPr>
            <a:endParaRPr lang="en-GB" sz="3600" dirty="0"/>
          </a:p>
        </p:txBody>
      </p:sp>
      <p:pic>
        <p:nvPicPr>
          <p:cNvPr id="9218" name="Picture 2">
            <a:extLst>
              <a:ext uri="{FF2B5EF4-FFF2-40B4-BE49-F238E27FC236}">
                <a16:creationId xmlns:a16="http://schemas.microsoft.com/office/drawing/2014/main" id="{2F55EE1B-E3DF-E74F-B1B4-B8DBCC0E04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2515009"/>
            <a:ext cx="4927600" cy="34798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41F30FEA-6304-6145-AA1F-48426049B6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5014" y="2515009"/>
            <a:ext cx="4826000" cy="311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29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a:xfrm>
            <a:off x="838200" y="1825625"/>
            <a:ext cx="11049000" cy="4351338"/>
          </a:xfrm>
        </p:spPr>
        <p:txBody>
          <a:bodyPr>
            <a:normAutofit/>
          </a:bodyPr>
          <a:lstStyle/>
          <a:p>
            <a:pPr marL="0" indent="0">
              <a:buNone/>
            </a:pPr>
            <a:r>
              <a:rPr lang="en-GB" sz="3000" dirty="0"/>
              <a:t>General statistical information on </a:t>
            </a:r>
            <a:r>
              <a:rPr lang="en-GB" sz="3000" b="1" dirty="0"/>
              <a:t>Weeks on Chart (</a:t>
            </a:r>
            <a:r>
              <a:rPr lang="en-GB" sz="3000" b="1" dirty="0" err="1"/>
              <a:t>WoC</a:t>
            </a:r>
            <a:r>
              <a:rPr lang="en-GB" sz="3000" b="1" dirty="0"/>
              <a:t>) per Season</a:t>
            </a:r>
            <a:r>
              <a:rPr lang="en-GB" sz="3000" dirty="0"/>
              <a:t>:</a:t>
            </a:r>
          </a:p>
          <a:p>
            <a:pPr lvl="3"/>
            <a:endParaRPr lang="de-CH" sz="2600" dirty="0"/>
          </a:p>
          <a:p>
            <a:pPr marL="0" indent="0">
              <a:buNone/>
            </a:pPr>
            <a:endParaRPr lang="en-GB" sz="3600" dirty="0"/>
          </a:p>
        </p:txBody>
      </p:sp>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normAutofit/>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p>
        </p:txBody>
      </p:sp>
      <p:pic>
        <p:nvPicPr>
          <p:cNvPr id="12294" name="Picture 6">
            <a:extLst>
              <a:ext uri="{FF2B5EF4-FFF2-40B4-BE49-F238E27FC236}">
                <a16:creationId xmlns:a16="http://schemas.microsoft.com/office/drawing/2014/main" id="{7BFA7A72-1110-2344-A4B0-B0AFA89927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479" y="2835275"/>
            <a:ext cx="49657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a:extLst>
              <a:ext uri="{FF2B5EF4-FFF2-40B4-BE49-F238E27FC236}">
                <a16:creationId xmlns:a16="http://schemas.microsoft.com/office/drawing/2014/main" id="{C7611F6F-5AD7-394E-84B3-2A15069734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1821" y="2835275"/>
            <a:ext cx="49657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58103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normAutofit/>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a:xfrm>
            <a:off x="838200" y="1825625"/>
            <a:ext cx="10985500" cy="4929136"/>
          </a:xfrm>
        </p:spPr>
        <p:txBody>
          <a:bodyPr>
            <a:normAutofit/>
          </a:bodyPr>
          <a:lstStyle/>
          <a:p>
            <a:pPr marL="0" indent="0">
              <a:buNone/>
            </a:pPr>
            <a:r>
              <a:rPr lang="en-GB" sz="3000" dirty="0"/>
              <a:t>General statistical information on </a:t>
            </a:r>
            <a:r>
              <a:rPr lang="en-GB" sz="3000" b="1" dirty="0"/>
              <a:t>Weeks on Chart (</a:t>
            </a:r>
            <a:r>
              <a:rPr lang="en-GB" sz="3000" b="1" dirty="0" err="1"/>
              <a:t>WoC</a:t>
            </a:r>
            <a:r>
              <a:rPr lang="en-GB" sz="3000" b="1" dirty="0"/>
              <a:t>) per Season</a:t>
            </a:r>
            <a:r>
              <a:rPr lang="en-GB" sz="3000" dirty="0"/>
              <a:t>:</a:t>
            </a:r>
          </a:p>
          <a:p>
            <a:pPr marL="0" indent="0">
              <a:buNone/>
            </a:pPr>
            <a:endParaRPr lang="en-GB" sz="3000" dirty="0"/>
          </a:p>
          <a:p>
            <a:pPr marL="0" indent="0">
              <a:buNone/>
            </a:pPr>
            <a:r>
              <a:rPr lang="en-GB" sz="3000" dirty="0"/>
              <a:t>The longer a song is on the </a:t>
            </a:r>
            <a:br>
              <a:rPr lang="en-GB" sz="3000" dirty="0"/>
            </a:br>
            <a:r>
              <a:rPr lang="en-GB" sz="3000" dirty="0"/>
              <a:t>chart per season, the better </a:t>
            </a:r>
            <a:br>
              <a:rPr lang="en-GB" sz="3000" dirty="0"/>
            </a:br>
            <a:r>
              <a:rPr lang="en-GB" sz="3000" dirty="0"/>
              <a:t>its position (i.e. the lower the </a:t>
            </a:r>
            <a:br>
              <a:rPr lang="en-GB" sz="3000" dirty="0"/>
            </a:br>
            <a:r>
              <a:rPr lang="en-GB" sz="3000" dirty="0"/>
              <a:t>number of the peak position)</a:t>
            </a:r>
            <a:br>
              <a:rPr lang="en-GB" sz="3000" dirty="0"/>
            </a:br>
            <a:r>
              <a:rPr lang="en-GB" sz="3000" dirty="0">
                <a:sym typeface="Wingdings" pitchFamily="2" charset="2"/>
              </a:rPr>
              <a:t> negative correlation</a:t>
            </a:r>
            <a:br>
              <a:rPr lang="en-GB" sz="3000" dirty="0">
                <a:sym typeface="Wingdings" pitchFamily="2" charset="2"/>
              </a:rPr>
            </a:br>
            <a:br>
              <a:rPr lang="en-GB" sz="3000" dirty="0">
                <a:sym typeface="Wingdings" pitchFamily="2" charset="2"/>
              </a:rPr>
            </a:br>
            <a:r>
              <a:rPr lang="en-GB" sz="3000" dirty="0">
                <a:sym typeface="Wingdings" pitchFamily="2" charset="2"/>
              </a:rPr>
              <a:t>which is to be expected,</a:t>
            </a:r>
            <a:br>
              <a:rPr lang="en-GB" sz="3000" dirty="0">
                <a:sym typeface="Wingdings" pitchFamily="2" charset="2"/>
              </a:rPr>
            </a:br>
            <a:r>
              <a:rPr lang="en-GB" sz="3000" dirty="0">
                <a:sym typeface="Wingdings" pitchFamily="2" charset="2"/>
              </a:rPr>
              <a:t>although not as strong as</a:t>
            </a:r>
            <a:br>
              <a:rPr lang="en-GB" sz="3000" dirty="0">
                <a:sym typeface="Wingdings" pitchFamily="2" charset="2"/>
              </a:rPr>
            </a:br>
            <a:r>
              <a:rPr lang="en-GB" sz="3000" dirty="0">
                <a:sym typeface="Wingdings" pitchFamily="2" charset="2"/>
              </a:rPr>
              <a:t>globally</a:t>
            </a:r>
            <a:endParaRPr lang="en-GB" sz="3000" dirty="0"/>
          </a:p>
          <a:p>
            <a:pPr lvl="3"/>
            <a:endParaRPr lang="de-CH" sz="2600" dirty="0"/>
          </a:p>
          <a:p>
            <a:pPr marL="0" indent="0">
              <a:buNone/>
            </a:pPr>
            <a:endParaRPr lang="en-GB" sz="3600" dirty="0"/>
          </a:p>
        </p:txBody>
      </p:sp>
      <p:pic>
        <p:nvPicPr>
          <p:cNvPr id="15364" name="Picture 4">
            <a:extLst>
              <a:ext uri="{FF2B5EF4-FFF2-40B4-BE49-F238E27FC236}">
                <a16:creationId xmlns:a16="http://schemas.microsoft.com/office/drawing/2014/main" id="{02CB2E92-B32A-E340-9338-B0DD0D129E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5986" y="2368931"/>
            <a:ext cx="6077714" cy="4212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8977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endParaRPr lang="en-GB" dirty="0"/>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de-CH" b="1" dirty="0">
                <a:solidFill>
                  <a:srgbClr val="FF0000"/>
                </a:solidFill>
              </a:rPr>
              <a:t>Null Hypothesis H0 </a:t>
            </a:r>
            <a:r>
              <a:rPr lang="en-GB" dirty="0"/>
              <a:t>: There is no </a:t>
            </a:r>
            <a:r>
              <a:rPr lang="en-GB" dirty="0" err="1"/>
              <a:t>signifcant</a:t>
            </a:r>
            <a:r>
              <a:rPr lang="en-GB" dirty="0"/>
              <a:t> difference in the means of the songs performed by a group or an individual.</a:t>
            </a:r>
          </a:p>
          <a:p>
            <a:pPr marL="0" indent="0">
              <a:buNone/>
            </a:pPr>
            <a:endParaRPr lang="en-GB" dirty="0"/>
          </a:p>
          <a:p>
            <a:pPr marL="0" indent="0">
              <a:buNone/>
            </a:pPr>
            <a:r>
              <a:rPr lang="en-GB" dirty="0"/>
              <a:t>.</a:t>
            </a:r>
          </a:p>
          <a:p>
            <a:pPr>
              <a:buFont typeface="Wingdings" pitchFamily="2" charset="2"/>
              <a:buChar char="à"/>
            </a:pPr>
            <a:r>
              <a:rPr lang="de-CH" b="1" u="sng" dirty="0" err="1">
                <a:highlight>
                  <a:srgbClr val="FFFF00"/>
                </a:highlight>
                <a:sym typeface="Wingdings" pitchFamily="2" charset="2"/>
              </a:rPr>
              <a:t>With</a:t>
            </a:r>
            <a:r>
              <a:rPr lang="de-CH" b="1" u="sng" dirty="0">
                <a:highlight>
                  <a:srgbClr val="FFFF00"/>
                </a:highlight>
                <a:sym typeface="Wingdings" pitchFamily="2" charset="2"/>
              </a:rPr>
              <a:t> a p-</a:t>
            </a:r>
            <a:r>
              <a:rPr lang="de-CH" b="1" u="sng" dirty="0" err="1">
                <a:highlight>
                  <a:srgbClr val="FFFF00"/>
                </a:highlight>
                <a:sym typeface="Wingdings" pitchFamily="2" charset="2"/>
              </a:rPr>
              <a:t>value</a:t>
            </a:r>
            <a:r>
              <a:rPr lang="de-CH" b="1" u="sng" dirty="0">
                <a:highlight>
                  <a:srgbClr val="FFFF00"/>
                </a:highlight>
                <a:sym typeface="Wingdings" pitchFamily="2" charset="2"/>
              </a:rPr>
              <a:t> = 0.195  H0 </a:t>
            </a:r>
            <a:r>
              <a:rPr lang="de-CH" b="1" u="sng" dirty="0" err="1">
                <a:highlight>
                  <a:srgbClr val="FFFF00"/>
                </a:highlight>
                <a:sym typeface="Wingdings" pitchFamily="2" charset="2"/>
              </a:rPr>
              <a:t>is</a:t>
            </a:r>
            <a:r>
              <a:rPr lang="de-CH" b="1" u="sng" dirty="0">
                <a:highlight>
                  <a:srgbClr val="FFFF00"/>
                </a:highlight>
                <a:sym typeface="Wingdings" pitchFamily="2" charset="2"/>
              </a:rPr>
              <a:t> </a:t>
            </a:r>
            <a:r>
              <a:rPr lang="de-CH" b="1" u="sng" dirty="0" err="1">
                <a:highlight>
                  <a:srgbClr val="FFFF00"/>
                </a:highlight>
                <a:sym typeface="Wingdings" pitchFamily="2" charset="2"/>
              </a:rPr>
              <a:t>accepted</a:t>
            </a:r>
            <a:r>
              <a:rPr lang="de-CH" b="1" u="sng" dirty="0">
                <a:highlight>
                  <a:srgbClr val="FFFF00"/>
                </a:highlight>
                <a:sym typeface="Wingdings" pitchFamily="2" charset="2"/>
              </a:rPr>
              <a:t>!</a:t>
            </a:r>
            <a:endParaRPr lang="de-CH" b="1" dirty="0">
              <a:highlight>
                <a:srgbClr val="FFFF00"/>
              </a:highlight>
              <a:sym typeface="Wingdings" pitchFamily="2" charset="2"/>
            </a:endParaRPr>
          </a:p>
          <a:p>
            <a:pPr>
              <a:buFont typeface="Wingdings" pitchFamily="2" charset="2"/>
              <a:buChar char="à"/>
            </a:pPr>
            <a:endParaRPr lang="en-GB" dirty="0">
              <a:sym typeface="Wingdings" pitchFamily="2" charset="2"/>
            </a:endParaRPr>
          </a:p>
          <a:p>
            <a:endParaRPr lang="en-GB" sz="3600" dirty="0"/>
          </a:p>
        </p:txBody>
      </p:sp>
    </p:spTree>
    <p:extLst>
      <p:ext uri="{BB962C8B-B14F-4D97-AF65-F5344CB8AC3E}">
        <p14:creationId xmlns:p14="http://schemas.microsoft.com/office/powerpoint/2010/main" val="18850232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endParaRPr lang="en-GB" dirty="0"/>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de-CH" b="1" dirty="0">
                <a:solidFill>
                  <a:srgbClr val="FF0000"/>
                </a:solidFill>
              </a:rPr>
              <a:t>Null Hypothesis H0 </a:t>
            </a:r>
            <a:r>
              <a:rPr lang="en-GB" dirty="0"/>
              <a:t>: There is no </a:t>
            </a:r>
            <a:r>
              <a:rPr lang="en-GB" dirty="0" err="1"/>
              <a:t>siginifcant</a:t>
            </a:r>
            <a:r>
              <a:rPr lang="en-GB" dirty="0"/>
              <a:t> influence of decade of the Song position on the weeks of presence in the Chart.</a:t>
            </a:r>
          </a:p>
          <a:p>
            <a:pPr marL="0" indent="0">
              <a:buNone/>
            </a:pPr>
            <a:endParaRPr lang="en-GB" sz="1000" dirty="0"/>
          </a:p>
          <a:p>
            <a:pPr>
              <a:buFont typeface="Wingdings" pitchFamily="2" charset="2"/>
              <a:buChar char="à"/>
            </a:pPr>
            <a:r>
              <a:rPr lang="de-CH" b="1" u="sng" dirty="0" err="1">
                <a:highlight>
                  <a:srgbClr val="FFFF00"/>
                </a:highlight>
                <a:sym typeface="Wingdings" pitchFamily="2" charset="2"/>
              </a:rPr>
              <a:t>With</a:t>
            </a:r>
            <a:r>
              <a:rPr lang="de-CH" b="1" u="sng" dirty="0">
                <a:highlight>
                  <a:srgbClr val="FFFF00"/>
                </a:highlight>
                <a:sym typeface="Wingdings" pitchFamily="2" charset="2"/>
              </a:rPr>
              <a:t> a p-</a:t>
            </a:r>
            <a:r>
              <a:rPr lang="de-CH" b="1" u="sng" dirty="0" err="1">
                <a:highlight>
                  <a:srgbClr val="FFFF00"/>
                </a:highlight>
                <a:sym typeface="Wingdings" pitchFamily="2" charset="2"/>
              </a:rPr>
              <a:t>value</a:t>
            </a:r>
            <a:r>
              <a:rPr lang="de-CH" b="1" u="sng" dirty="0">
                <a:highlight>
                  <a:srgbClr val="FFFF00"/>
                </a:highlight>
                <a:sym typeface="Wingdings" pitchFamily="2" charset="2"/>
              </a:rPr>
              <a:t> = 0.0243 H0 </a:t>
            </a:r>
            <a:r>
              <a:rPr lang="de-CH" b="1" u="sng" dirty="0" err="1">
                <a:highlight>
                  <a:srgbClr val="FFFF00"/>
                </a:highlight>
                <a:sym typeface="Wingdings" pitchFamily="2" charset="2"/>
              </a:rPr>
              <a:t>is</a:t>
            </a:r>
            <a:r>
              <a:rPr lang="de-CH" b="1" u="sng" dirty="0">
                <a:highlight>
                  <a:srgbClr val="FFFF00"/>
                </a:highlight>
                <a:sym typeface="Wingdings" pitchFamily="2" charset="2"/>
              </a:rPr>
              <a:t> </a:t>
            </a:r>
            <a:r>
              <a:rPr lang="de-CH" b="1" u="sng" dirty="0" err="1">
                <a:highlight>
                  <a:srgbClr val="FFFF00"/>
                </a:highlight>
                <a:sym typeface="Wingdings" pitchFamily="2" charset="2"/>
              </a:rPr>
              <a:t>rejected</a:t>
            </a:r>
            <a:r>
              <a:rPr lang="de-CH" b="1" u="sng" dirty="0">
                <a:highlight>
                  <a:srgbClr val="FFFF00"/>
                </a:highlight>
                <a:sym typeface="Wingdings" pitchFamily="2" charset="2"/>
              </a:rPr>
              <a:t>!</a:t>
            </a:r>
          </a:p>
          <a:p>
            <a:pPr marL="0" indent="0">
              <a:buNone/>
            </a:pPr>
            <a:r>
              <a:rPr lang="de-CH" b="1" dirty="0" err="1">
                <a:sym typeface="Wingdings" pitchFamily="2" charset="2"/>
              </a:rPr>
              <a:t>According</a:t>
            </a:r>
            <a:r>
              <a:rPr lang="de-CH" b="1" dirty="0">
                <a:sym typeface="Wingdings" pitchFamily="2" charset="2"/>
              </a:rPr>
              <a:t> </a:t>
            </a:r>
            <a:r>
              <a:rPr lang="de-CH" b="1" dirty="0" err="1">
                <a:sym typeface="Wingdings" pitchFamily="2" charset="2"/>
              </a:rPr>
              <a:t>to</a:t>
            </a:r>
            <a:r>
              <a:rPr lang="de-CH" b="1" dirty="0">
                <a:sym typeface="Wingdings" pitchFamily="2" charset="2"/>
              </a:rPr>
              <a:t> </a:t>
            </a:r>
            <a:r>
              <a:rPr lang="de-CH" b="1" dirty="0" err="1">
                <a:sym typeface="Wingdings" pitchFamily="2" charset="2"/>
              </a:rPr>
              <a:t>Welch’s</a:t>
            </a:r>
            <a:r>
              <a:rPr lang="de-CH" b="1" dirty="0">
                <a:sym typeface="Wingdings" pitchFamily="2" charset="2"/>
              </a:rPr>
              <a:t> ANOVA:</a:t>
            </a:r>
          </a:p>
          <a:p>
            <a:pPr>
              <a:buFont typeface="Wingdings" pitchFamily="2" charset="2"/>
              <a:buChar char="à"/>
            </a:pPr>
            <a:endParaRPr lang="en-GB" dirty="0">
              <a:sym typeface="Wingdings" pitchFamily="2" charset="2"/>
            </a:endParaRPr>
          </a:p>
          <a:p>
            <a:endParaRPr lang="en-GB" sz="3600" dirty="0"/>
          </a:p>
        </p:txBody>
      </p:sp>
      <p:pic>
        <p:nvPicPr>
          <p:cNvPr id="16386" name="Picture 2">
            <a:extLst>
              <a:ext uri="{FF2B5EF4-FFF2-40B4-BE49-F238E27FC236}">
                <a16:creationId xmlns:a16="http://schemas.microsoft.com/office/drawing/2014/main" id="{5E140393-D77C-FB4C-9E1C-164B51D6C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4289" y="2274848"/>
            <a:ext cx="2262339" cy="1552136"/>
          </a:xfrm>
          <a:prstGeom prst="rect">
            <a:avLst/>
          </a:prstGeom>
          <a:noFill/>
          <a:extLst>
            <a:ext uri="{909E8E84-426E-40DD-AFC4-6F175D3DCCD1}">
              <a14:hiddenFill xmlns:a14="http://schemas.microsoft.com/office/drawing/2010/main">
                <a:solidFill>
                  <a:srgbClr val="FFFFFF"/>
                </a:solidFill>
              </a14:hiddenFill>
            </a:ext>
          </a:extLst>
        </p:spPr>
      </p:pic>
      <p:pic>
        <p:nvPicPr>
          <p:cNvPr id="5" name="Grafik 4">
            <a:extLst>
              <a:ext uri="{FF2B5EF4-FFF2-40B4-BE49-F238E27FC236}">
                <a16:creationId xmlns:a16="http://schemas.microsoft.com/office/drawing/2014/main" id="{1DB84FC2-914A-1D4C-8162-CCC168D2C5E2}"/>
              </a:ext>
            </a:extLst>
          </p:cNvPr>
          <p:cNvPicPr>
            <a:picLocks noChangeAspect="1"/>
          </p:cNvPicPr>
          <p:nvPr/>
        </p:nvPicPr>
        <p:blipFill rotWithShape="1">
          <a:blip r:embed="rId3"/>
          <a:srcRect r="34599" b="9172"/>
          <a:stretch/>
        </p:blipFill>
        <p:spPr>
          <a:xfrm>
            <a:off x="838201" y="3978012"/>
            <a:ext cx="2829560" cy="2615828"/>
          </a:xfrm>
          <a:prstGeom prst="rect">
            <a:avLst/>
          </a:prstGeom>
        </p:spPr>
      </p:pic>
      <p:sp>
        <p:nvSpPr>
          <p:cNvPr id="6" name="Textfeld 5">
            <a:extLst>
              <a:ext uri="{FF2B5EF4-FFF2-40B4-BE49-F238E27FC236}">
                <a16:creationId xmlns:a16="http://schemas.microsoft.com/office/drawing/2014/main" id="{917C71A1-C29D-574D-A1F9-F4ED76CF34A7}"/>
              </a:ext>
            </a:extLst>
          </p:cNvPr>
          <p:cNvSpPr txBox="1"/>
          <p:nvPr/>
        </p:nvSpPr>
        <p:spPr>
          <a:xfrm>
            <a:off x="3849883" y="4373427"/>
            <a:ext cx="3648608" cy="1477328"/>
          </a:xfrm>
          <a:prstGeom prst="rect">
            <a:avLst/>
          </a:prstGeom>
          <a:noFill/>
        </p:spPr>
        <p:txBody>
          <a:bodyPr wrap="square" rtlCol="0">
            <a:spAutoFit/>
          </a:bodyPr>
          <a:lstStyle/>
          <a:p>
            <a:r>
              <a:rPr lang="en-GB" dirty="0"/>
              <a:t>Interestingly there is according to the p-value no significant difference between the means of the decades. The closest to a significant difference is between the 80ies and 90ies.</a:t>
            </a:r>
          </a:p>
        </p:txBody>
      </p:sp>
      <p:sp>
        <p:nvSpPr>
          <p:cNvPr id="8" name="Rechteck 7">
            <a:extLst>
              <a:ext uri="{FF2B5EF4-FFF2-40B4-BE49-F238E27FC236}">
                <a16:creationId xmlns:a16="http://schemas.microsoft.com/office/drawing/2014/main" id="{DCEAEE96-9E57-D146-A49B-2709ADEF41E3}"/>
              </a:ext>
            </a:extLst>
          </p:cNvPr>
          <p:cNvSpPr/>
          <p:nvPr/>
        </p:nvSpPr>
        <p:spPr>
          <a:xfrm>
            <a:off x="2997200" y="4001294"/>
            <a:ext cx="350520" cy="2592546"/>
          </a:xfrm>
          <a:prstGeom prst="rect">
            <a:avLst/>
          </a:prstGeom>
          <a:solidFill>
            <a:srgbClr val="FFFF00">
              <a:alpha val="25098"/>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Grafik 6">
            <a:extLst>
              <a:ext uri="{FF2B5EF4-FFF2-40B4-BE49-F238E27FC236}">
                <a16:creationId xmlns:a16="http://schemas.microsoft.com/office/drawing/2014/main" id="{A57C4FAD-E3F6-F846-A631-0AF1F8FE56F5}"/>
              </a:ext>
            </a:extLst>
          </p:cNvPr>
          <p:cNvPicPr>
            <a:picLocks noChangeAspect="1"/>
          </p:cNvPicPr>
          <p:nvPr/>
        </p:nvPicPr>
        <p:blipFill>
          <a:blip r:embed="rId4"/>
          <a:stretch>
            <a:fillRect/>
          </a:stretch>
        </p:blipFill>
        <p:spPr>
          <a:xfrm>
            <a:off x="7680613" y="3826111"/>
            <a:ext cx="4256015" cy="2978070"/>
          </a:xfrm>
          <a:prstGeom prst="rect">
            <a:avLst/>
          </a:prstGeom>
        </p:spPr>
      </p:pic>
    </p:spTree>
    <p:extLst>
      <p:ext uri="{BB962C8B-B14F-4D97-AF65-F5344CB8AC3E}">
        <p14:creationId xmlns:p14="http://schemas.microsoft.com/office/powerpoint/2010/main" val="3844025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endParaRPr lang="en-GB" dirty="0"/>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de-CH" b="1" dirty="0">
                <a:solidFill>
                  <a:srgbClr val="FF0000"/>
                </a:solidFill>
              </a:rPr>
              <a:t>Null Hypothesis H0 </a:t>
            </a:r>
            <a:r>
              <a:rPr lang="en-GB" dirty="0"/>
              <a:t>: There is no </a:t>
            </a:r>
            <a:r>
              <a:rPr lang="en-GB" dirty="0" err="1"/>
              <a:t>signifcant</a:t>
            </a:r>
            <a:r>
              <a:rPr lang="en-GB" dirty="0"/>
              <a:t> influence of peak-position of the Song on the weeks of presence in the Chart.</a:t>
            </a:r>
          </a:p>
          <a:p>
            <a:pPr marL="0" indent="0">
              <a:buNone/>
            </a:pPr>
            <a:endParaRPr lang="en-GB" sz="800" dirty="0"/>
          </a:p>
          <a:p>
            <a:pPr>
              <a:buFont typeface="Wingdings" pitchFamily="2" charset="2"/>
              <a:buChar char="à"/>
            </a:pPr>
            <a:r>
              <a:rPr lang="de-CH" b="1" u="sng" dirty="0" err="1">
                <a:highlight>
                  <a:srgbClr val="FFFF00"/>
                </a:highlight>
                <a:sym typeface="Wingdings" pitchFamily="2" charset="2"/>
              </a:rPr>
              <a:t>With</a:t>
            </a:r>
            <a:r>
              <a:rPr lang="de-CH" b="1" u="sng" dirty="0">
                <a:highlight>
                  <a:srgbClr val="FFFF00"/>
                </a:highlight>
                <a:sym typeface="Wingdings" pitchFamily="2" charset="2"/>
              </a:rPr>
              <a:t> a p-</a:t>
            </a:r>
            <a:r>
              <a:rPr lang="de-CH" b="1" u="sng" dirty="0" err="1">
                <a:highlight>
                  <a:srgbClr val="FFFF00"/>
                </a:highlight>
                <a:sym typeface="Wingdings" pitchFamily="2" charset="2"/>
              </a:rPr>
              <a:t>value</a:t>
            </a:r>
            <a:r>
              <a:rPr lang="de-CH" b="1" u="sng" dirty="0">
                <a:highlight>
                  <a:srgbClr val="FFFF00"/>
                </a:highlight>
                <a:sym typeface="Wingdings" pitchFamily="2" charset="2"/>
              </a:rPr>
              <a:t> = 9.42e-55 H0 </a:t>
            </a:r>
            <a:r>
              <a:rPr lang="de-CH" b="1" u="sng" dirty="0" err="1">
                <a:highlight>
                  <a:srgbClr val="FFFF00"/>
                </a:highlight>
                <a:sym typeface="Wingdings" pitchFamily="2" charset="2"/>
              </a:rPr>
              <a:t>is</a:t>
            </a:r>
            <a:r>
              <a:rPr lang="de-CH" b="1" u="sng" dirty="0">
                <a:highlight>
                  <a:srgbClr val="FFFF00"/>
                </a:highlight>
                <a:sym typeface="Wingdings" pitchFamily="2" charset="2"/>
              </a:rPr>
              <a:t> </a:t>
            </a:r>
            <a:r>
              <a:rPr lang="de-CH" b="1" u="sng" dirty="0" err="1">
                <a:highlight>
                  <a:srgbClr val="FFFF00"/>
                </a:highlight>
                <a:sym typeface="Wingdings" pitchFamily="2" charset="2"/>
              </a:rPr>
              <a:t>rejected</a:t>
            </a:r>
            <a:r>
              <a:rPr lang="de-CH" b="1" u="sng" dirty="0">
                <a:highlight>
                  <a:srgbClr val="FFFF00"/>
                </a:highlight>
                <a:sym typeface="Wingdings" pitchFamily="2" charset="2"/>
              </a:rPr>
              <a:t>!</a:t>
            </a:r>
            <a:endParaRPr lang="de-CH" b="1" dirty="0">
              <a:highlight>
                <a:srgbClr val="FFFF00"/>
              </a:highlight>
              <a:sym typeface="Wingdings" pitchFamily="2" charset="2"/>
            </a:endParaRPr>
          </a:p>
          <a:p>
            <a:pPr>
              <a:buFont typeface="Wingdings" pitchFamily="2" charset="2"/>
              <a:buChar char="à"/>
            </a:pPr>
            <a:endParaRPr lang="en-GB" dirty="0">
              <a:sym typeface="Wingdings" pitchFamily="2" charset="2"/>
            </a:endParaRPr>
          </a:p>
          <a:p>
            <a:endParaRPr lang="en-GB" sz="3600" dirty="0"/>
          </a:p>
        </p:txBody>
      </p:sp>
      <p:pic>
        <p:nvPicPr>
          <p:cNvPr id="17410" name="Picture 2">
            <a:extLst>
              <a:ext uri="{FF2B5EF4-FFF2-40B4-BE49-F238E27FC236}">
                <a16:creationId xmlns:a16="http://schemas.microsoft.com/office/drawing/2014/main" id="{7D94C5C7-B011-7C47-BCCC-0B4806C528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5849" y="2382795"/>
            <a:ext cx="2261286" cy="2261286"/>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A875AC2C-528E-D546-8CE3-672CEEFBD3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10744" y="4800342"/>
            <a:ext cx="2671496" cy="1933791"/>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4DDA92EB-0B5D-9549-8463-89B5BAFB2E61}"/>
              </a:ext>
            </a:extLst>
          </p:cNvPr>
          <p:cNvPicPr>
            <a:picLocks noChangeAspect="1"/>
          </p:cNvPicPr>
          <p:nvPr/>
        </p:nvPicPr>
        <p:blipFill>
          <a:blip r:embed="rId4"/>
          <a:stretch>
            <a:fillRect/>
          </a:stretch>
        </p:blipFill>
        <p:spPr>
          <a:xfrm>
            <a:off x="745695" y="3429000"/>
            <a:ext cx="3233180" cy="3198563"/>
          </a:xfrm>
          <a:prstGeom prst="rect">
            <a:avLst/>
          </a:prstGeom>
        </p:spPr>
      </p:pic>
      <p:pic>
        <p:nvPicPr>
          <p:cNvPr id="5" name="Grafik 4">
            <a:extLst>
              <a:ext uri="{FF2B5EF4-FFF2-40B4-BE49-F238E27FC236}">
                <a16:creationId xmlns:a16="http://schemas.microsoft.com/office/drawing/2014/main" id="{A16775B6-0497-2047-9F00-5A23D18F5713}"/>
              </a:ext>
            </a:extLst>
          </p:cNvPr>
          <p:cNvPicPr>
            <a:picLocks noChangeAspect="1"/>
          </p:cNvPicPr>
          <p:nvPr/>
        </p:nvPicPr>
        <p:blipFill>
          <a:blip r:embed="rId5"/>
          <a:stretch>
            <a:fillRect/>
          </a:stretch>
        </p:blipFill>
        <p:spPr>
          <a:xfrm>
            <a:off x="4304956" y="3429000"/>
            <a:ext cx="3788719" cy="1356361"/>
          </a:xfrm>
          <a:prstGeom prst="rect">
            <a:avLst/>
          </a:prstGeom>
        </p:spPr>
      </p:pic>
      <p:pic>
        <p:nvPicPr>
          <p:cNvPr id="17414" name="Picture 6">
            <a:extLst>
              <a:ext uri="{FF2B5EF4-FFF2-40B4-BE49-F238E27FC236}">
                <a16:creationId xmlns:a16="http://schemas.microsoft.com/office/drawing/2014/main" id="{2F6A4EB7-6EDD-1644-9DB3-FBA3893750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7104" y="4800342"/>
            <a:ext cx="3091592" cy="2105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79680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endParaRPr lang="en-GB" dirty="0"/>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de-CH" b="1" dirty="0">
                <a:solidFill>
                  <a:srgbClr val="FF0000"/>
                </a:solidFill>
              </a:rPr>
              <a:t>Null Hypothesis H0 </a:t>
            </a:r>
            <a:r>
              <a:rPr lang="en-GB" dirty="0"/>
              <a:t>: There is no </a:t>
            </a:r>
            <a:r>
              <a:rPr lang="en-GB" dirty="0" err="1"/>
              <a:t>signifcant</a:t>
            </a:r>
            <a:r>
              <a:rPr lang="en-GB" dirty="0"/>
              <a:t> influence of the month of first appearance on the chart of the Song on the weeks of presence in the Chart.</a:t>
            </a:r>
          </a:p>
          <a:p>
            <a:pPr>
              <a:buFont typeface="Wingdings" pitchFamily="2" charset="2"/>
              <a:buChar char="à"/>
            </a:pPr>
            <a:r>
              <a:rPr lang="de-CH" b="1" u="sng" dirty="0" err="1">
                <a:highlight>
                  <a:srgbClr val="FFFF00"/>
                </a:highlight>
                <a:sym typeface="Wingdings" pitchFamily="2" charset="2"/>
              </a:rPr>
              <a:t>With</a:t>
            </a:r>
            <a:r>
              <a:rPr lang="de-CH" b="1" u="sng" dirty="0">
                <a:highlight>
                  <a:srgbClr val="FFFF00"/>
                </a:highlight>
                <a:sym typeface="Wingdings" pitchFamily="2" charset="2"/>
              </a:rPr>
              <a:t> a p-</a:t>
            </a:r>
            <a:r>
              <a:rPr lang="de-CH" b="1" u="sng" dirty="0" err="1">
                <a:highlight>
                  <a:srgbClr val="FFFF00"/>
                </a:highlight>
                <a:sym typeface="Wingdings" pitchFamily="2" charset="2"/>
              </a:rPr>
              <a:t>value</a:t>
            </a:r>
            <a:r>
              <a:rPr lang="de-CH" b="1" u="sng" dirty="0">
                <a:highlight>
                  <a:srgbClr val="FFFF00"/>
                </a:highlight>
                <a:sym typeface="Wingdings" pitchFamily="2" charset="2"/>
              </a:rPr>
              <a:t> = 0.003H0 </a:t>
            </a:r>
            <a:r>
              <a:rPr lang="de-CH" b="1" u="sng" dirty="0" err="1">
                <a:highlight>
                  <a:srgbClr val="FFFF00"/>
                </a:highlight>
                <a:sym typeface="Wingdings" pitchFamily="2" charset="2"/>
              </a:rPr>
              <a:t>is</a:t>
            </a:r>
            <a:r>
              <a:rPr lang="de-CH" b="1" u="sng" dirty="0">
                <a:highlight>
                  <a:srgbClr val="FFFF00"/>
                </a:highlight>
                <a:sym typeface="Wingdings" pitchFamily="2" charset="2"/>
              </a:rPr>
              <a:t> </a:t>
            </a:r>
            <a:r>
              <a:rPr lang="de-CH" b="1" u="sng" dirty="0" err="1">
                <a:highlight>
                  <a:srgbClr val="FFFF00"/>
                </a:highlight>
                <a:sym typeface="Wingdings" pitchFamily="2" charset="2"/>
              </a:rPr>
              <a:t>rejected</a:t>
            </a:r>
            <a:r>
              <a:rPr lang="de-CH" b="1" u="sng" dirty="0">
                <a:highlight>
                  <a:srgbClr val="FFFF00"/>
                </a:highlight>
                <a:sym typeface="Wingdings" pitchFamily="2" charset="2"/>
              </a:rPr>
              <a:t>!</a:t>
            </a:r>
            <a:endParaRPr lang="de-CH" b="1" dirty="0">
              <a:highlight>
                <a:srgbClr val="FFFF00"/>
              </a:highlight>
              <a:sym typeface="Wingdings" pitchFamily="2" charset="2"/>
            </a:endParaRPr>
          </a:p>
          <a:p>
            <a:pPr>
              <a:buFont typeface="Wingdings" pitchFamily="2" charset="2"/>
              <a:buChar char="à"/>
            </a:pPr>
            <a:endParaRPr lang="en-GB" dirty="0">
              <a:sym typeface="Wingdings" pitchFamily="2" charset="2"/>
            </a:endParaRPr>
          </a:p>
          <a:p>
            <a:endParaRPr lang="en-GB" sz="3600" dirty="0"/>
          </a:p>
        </p:txBody>
      </p:sp>
      <p:sp>
        <p:nvSpPr>
          <p:cNvPr id="6" name="Textfeld 5">
            <a:extLst>
              <a:ext uri="{FF2B5EF4-FFF2-40B4-BE49-F238E27FC236}">
                <a16:creationId xmlns:a16="http://schemas.microsoft.com/office/drawing/2014/main" id="{7F4C1FDE-0D1F-2E4C-BFD8-A6DC4D4ED88A}"/>
              </a:ext>
            </a:extLst>
          </p:cNvPr>
          <p:cNvSpPr txBox="1"/>
          <p:nvPr/>
        </p:nvSpPr>
        <p:spPr>
          <a:xfrm>
            <a:off x="630194" y="3755206"/>
            <a:ext cx="10997514" cy="2862322"/>
          </a:xfrm>
          <a:prstGeom prst="rect">
            <a:avLst/>
          </a:prstGeom>
          <a:noFill/>
        </p:spPr>
        <p:txBody>
          <a:bodyPr wrap="square" rtlCol="0">
            <a:spAutoFit/>
          </a:bodyPr>
          <a:lstStyle/>
          <a:p>
            <a:r>
              <a:rPr lang="de-CH" dirty="0"/>
              <a:t>The p-</a:t>
            </a:r>
            <a:r>
              <a:rPr lang="de-CH" dirty="0" err="1"/>
              <a:t>values</a:t>
            </a:r>
            <a:r>
              <a:rPr lang="de-CH" dirty="0"/>
              <a:t> in </a:t>
            </a:r>
            <a:r>
              <a:rPr lang="de-CH" dirty="0" err="1"/>
              <a:t>the</a:t>
            </a:r>
            <a:r>
              <a:rPr lang="de-CH" dirty="0"/>
              <a:t> </a:t>
            </a:r>
            <a:r>
              <a:rPr lang="de-CH" dirty="0" err="1"/>
              <a:t>table</a:t>
            </a:r>
            <a:r>
              <a:rPr lang="de-CH" dirty="0"/>
              <a:t> </a:t>
            </a:r>
            <a:r>
              <a:rPr lang="de-CH" dirty="0" err="1"/>
              <a:t>to</a:t>
            </a:r>
            <a:r>
              <a:rPr lang="de-CH" dirty="0"/>
              <a:t> </a:t>
            </a:r>
            <a:r>
              <a:rPr lang="de-CH" dirty="0" err="1"/>
              <a:t>the</a:t>
            </a:r>
            <a:r>
              <a:rPr lang="de-CH" dirty="0"/>
              <a:t> </a:t>
            </a:r>
            <a:r>
              <a:rPr lang="de-CH" dirty="0" err="1"/>
              <a:t>right</a:t>
            </a:r>
            <a:r>
              <a:rPr lang="de-CH" dirty="0"/>
              <a:t> </a:t>
            </a:r>
            <a:r>
              <a:rPr lang="de-CH" dirty="0" err="1"/>
              <a:t>show</a:t>
            </a:r>
            <a:r>
              <a:rPr lang="de-CH" dirty="0"/>
              <a:t>:</a:t>
            </a:r>
          </a:p>
          <a:p>
            <a:r>
              <a:rPr lang="de-CH" b="1" dirty="0"/>
              <a:t>The </a:t>
            </a:r>
            <a:r>
              <a:rPr lang="de-CH" b="1" dirty="0" err="1"/>
              <a:t>mean</a:t>
            </a:r>
            <a:r>
              <a:rPr lang="de-CH" b="1" dirty="0"/>
              <a:t> </a:t>
            </a:r>
            <a:r>
              <a:rPr lang="de-CH" b="1" dirty="0" err="1"/>
              <a:t>difference</a:t>
            </a:r>
            <a:r>
              <a:rPr lang="de-CH" b="1" dirty="0"/>
              <a:t> </a:t>
            </a:r>
            <a:r>
              <a:rPr lang="de-CH" b="1" dirty="0" err="1"/>
              <a:t>between</a:t>
            </a:r>
            <a:r>
              <a:rPr lang="de-CH" b="1" dirty="0"/>
              <a:t> </a:t>
            </a:r>
          </a:p>
          <a:p>
            <a:pPr marL="285750" indent="-285750">
              <a:buFont typeface="Arial" panose="020B0604020202020204" pitchFamily="34" charset="0"/>
              <a:buChar char="•"/>
            </a:pPr>
            <a:r>
              <a:rPr lang="de-CH" b="1" dirty="0" err="1"/>
              <a:t>January</a:t>
            </a:r>
            <a:r>
              <a:rPr lang="de-CH" b="1" dirty="0"/>
              <a:t> </a:t>
            </a:r>
            <a:r>
              <a:rPr lang="de-CH" b="1" dirty="0" err="1"/>
              <a:t>and</a:t>
            </a:r>
            <a:r>
              <a:rPr lang="de-CH" b="1" dirty="0"/>
              <a:t> November </a:t>
            </a:r>
            <a:r>
              <a:rPr lang="de-CH" b="1" dirty="0" err="1"/>
              <a:t>and</a:t>
            </a:r>
            <a:r>
              <a:rPr lang="de-CH" b="1" dirty="0"/>
              <a:t> </a:t>
            </a:r>
          </a:p>
          <a:p>
            <a:pPr marL="285750" indent="-285750">
              <a:buFont typeface="Arial" panose="020B0604020202020204" pitchFamily="34" charset="0"/>
              <a:buChar char="•"/>
            </a:pPr>
            <a:r>
              <a:rPr lang="de-CH" b="1" dirty="0"/>
              <a:t>November </a:t>
            </a:r>
            <a:r>
              <a:rPr lang="de-CH" b="1" dirty="0" err="1"/>
              <a:t>and</a:t>
            </a:r>
            <a:r>
              <a:rPr lang="de-CH" b="1" dirty="0"/>
              <a:t> </a:t>
            </a:r>
            <a:r>
              <a:rPr lang="de-CH" b="1" dirty="0" err="1"/>
              <a:t>December</a:t>
            </a:r>
            <a:r>
              <a:rPr lang="de-CH" b="1" dirty="0"/>
              <a:t> </a:t>
            </a:r>
          </a:p>
          <a:p>
            <a:r>
              <a:rPr lang="de-CH" b="1" dirty="0" err="1"/>
              <a:t>are</a:t>
            </a:r>
            <a:r>
              <a:rPr lang="de-CH" b="1" dirty="0"/>
              <a:t> </a:t>
            </a:r>
            <a:r>
              <a:rPr lang="de-CH" b="1" dirty="0" err="1"/>
              <a:t>significantly</a:t>
            </a:r>
            <a:r>
              <a:rPr lang="de-CH" b="1" dirty="0"/>
              <a:t> different.</a:t>
            </a:r>
          </a:p>
          <a:p>
            <a:endParaRPr lang="de-CH" dirty="0"/>
          </a:p>
          <a:p>
            <a:r>
              <a:rPr lang="de-CH" dirty="0"/>
              <a:t>Also: </a:t>
            </a:r>
            <a:r>
              <a:rPr lang="de-CH" dirty="0" err="1"/>
              <a:t>the</a:t>
            </a:r>
            <a:r>
              <a:rPr lang="de-CH" dirty="0"/>
              <a:t> </a:t>
            </a:r>
            <a:r>
              <a:rPr lang="de-CH" dirty="0" err="1"/>
              <a:t>average</a:t>
            </a:r>
            <a:r>
              <a:rPr lang="de-CH" dirty="0"/>
              <a:t> </a:t>
            </a:r>
            <a:r>
              <a:rPr lang="de-CH" dirty="0" err="1"/>
              <a:t>duration</a:t>
            </a:r>
            <a:r>
              <a:rPr lang="de-CH" dirty="0"/>
              <a:t> </a:t>
            </a:r>
            <a:r>
              <a:rPr lang="de-CH" dirty="0" err="1"/>
              <a:t>of</a:t>
            </a:r>
            <a:r>
              <a:rPr lang="de-CH" dirty="0"/>
              <a:t> </a:t>
            </a:r>
            <a:r>
              <a:rPr lang="de-CH" dirty="0" err="1"/>
              <a:t>presence</a:t>
            </a:r>
            <a:r>
              <a:rPr lang="de-CH" dirty="0"/>
              <a:t> on </a:t>
            </a:r>
            <a:r>
              <a:rPr lang="de-CH" dirty="0" err="1"/>
              <a:t>the</a:t>
            </a:r>
            <a:r>
              <a:rPr lang="de-CH" dirty="0"/>
              <a:t> </a:t>
            </a:r>
            <a:r>
              <a:rPr lang="de-CH" dirty="0" err="1"/>
              <a:t>chart</a:t>
            </a:r>
            <a:r>
              <a:rPr lang="de-CH" dirty="0"/>
              <a:t> </a:t>
            </a:r>
            <a:r>
              <a:rPr lang="de-CH" dirty="0" err="1"/>
              <a:t>is</a:t>
            </a:r>
            <a:r>
              <a:rPr lang="de-CH" dirty="0"/>
              <a:t> </a:t>
            </a:r>
            <a:r>
              <a:rPr lang="de-CH" dirty="0" err="1"/>
              <a:t>longest</a:t>
            </a:r>
            <a:r>
              <a:rPr lang="de-CH" dirty="0"/>
              <a:t> </a:t>
            </a:r>
            <a:r>
              <a:rPr lang="de-CH" dirty="0" err="1"/>
              <a:t>if</a:t>
            </a:r>
            <a:r>
              <a:rPr lang="de-CH" dirty="0"/>
              <a:t> </a:t>
            </a:r>
            <a:r>
              <a:rPr lang="de-CH" dirty="0" err="1"/>
              <a:t>the</a:t>
            </a:r>
            <a:r>
              <a:rPr lang="de-CH" dirty="0"/>
              <a:t> </a:t>
            </a:r>
            <a:r>
              <a:rPr lang="de-CH" dirty="0" err="1"/>
              <a:t>song</a:t>
            </a:r>
            <a:r>
              <a:rPr lang="de-CH" dirty="0"/>
              <a:t> </a:t>
            </a:r>
            <a:r>
              <a:rPr lang="de-CH" dirty="0" err="1"/>
              <a:t>first</a:t>
            </a:r>
            <a:r>
              <a:rPr lang="de-CH" dirty="0"/>
              <a:t> </a:t>
            </a:r>
            <a:r>
              <a:rPr lang="de-CH" dirty="0" err="1"/>
              <a:t>appeared</a:t>
            </a:r>
            <a:r>
              <a:rPr lang="de-CH" dirty="0"/>
              <a:t> in November, </a:t>
            </a:r>
            <a:r>
              <a:rPr lang="de-CH" dirty="0" err="1"/>
              <a:t>then</a:t>
            </a:r>
            <a:r>
              <a:rPr lang="de-CH" dirty="0"/>
              <a:t> in </a:t>
            </a:r>
            <a:r>
              <a:rPr lang="de-CH" dirty="0" err="1"/>
              <a:t>December</a:t>
            </a:r>
            <a:r>
              <a:rPr lang="de-CH" dirty="0"/>
              <a:t> </a:t>
            </a:r>
            <a:r>
              <a:rPr lang="de-CH" dirty="0" err="1"/>
              <a:t>and</a:t>
            </a:r>
            <a:r>
              <a:rPr lang="de-CH" dirty="0"/>
              <a:t> </a:t>
            </a:r>
            <a:r>
              <a:rPr lang="de-CH" dirty="0" err="1"/>
              <a:t>finally</a:t>
            </a:r>
            <a:r>
              <a:rPr lang="de-CH" dirty="0"/>
              <a:t> in </a:t>
            </a:r>
            <a:r>
              <a:rPr lang="de-CH" dirty="0" err="1"/>
              <a:t>January</a:t>
            </a:r>
            <a:r>
              <a:rPr lang="de-CH" dirty="0"/>
              <a:t> - </a:t>
            </a:r>
            <a:r>
              <a:rPr lang="de-CH" dirty="0" err="1"/>
              <a:t>which</a:t>
            </a:r>
            <a:r>
              <a:rPr lang="de-CH" dirty="0"/>
              <a:t> was </a:t>
            </a:r>
            <a:r>
              <a:rPr lang="de-CH" dirty="0" err="1"/>
              <a:t>to</a:t>
            </a:r>
            <a:r>
              <a:rPr lang="de-CH" dirty="0"/>
              <a:t> </a:t>
            </a:r>
            <a:r>
              <a:rPr lang="de-CH" dirty="0" err="1"/>
              <a:t>be</a:t>
            </a:r>
            <a:r>
              <a:rPr lang="de-CH" dirty="0"/>
              <a:t> </a:t>
            </a:r>
            <a:r>
              <a:rPr lang="de-CH" dirty="0" err="1"/>
              <a:t>expected</a:t>
            </a:r>
            <a:r>
              <a:rPr lang="de-CH" dirty="0"/>
              <a:t>. </a:t>
            </a:r>
            <a:r>
              <a:rPr lang="de-CH" dirty="0" err="1"/>
              <a:t>Although</a:t>
            </a:r>
            <a:r>
              <a:rPr lang="de-CH" dirty="0"/>
              <a:t> </a:t>
            </a:r>
            <a:r>
              <a:rPr lang="de-CH" dirty="0" err="1"/>
              <a:t>the</a:t>
            </a:r>
            <a:r>
              <a:rPr lang="de-CH" dirty="0"/>
              <a:t> </a:t>
            </a:r>
            <a:r>
              <a:rPr lang="de-CH" dirty="0" err="1"/>
              <a:t>difference</a:t>
            </a:r>
            <a:r>
              <a:rPr lang="de-CH" dirty="0"/>
              <a:t> </a:t>
            </a:r>
            <a:r>
              <a:rPr lang="de-CH" dirty="0" err="1"/>
              <a:t>between</a:t>
            </a:r>
            <a:r>
              <a:rPr lang="de-CH" dirty="0"/>
              <a:t> </a:t>
            </a:r>
            <a:r>
              <a:rPr lang="de-CH" dirty="0" err="1"/>
              <a:t>December</a:t>
            </a:r>
            <a:r>
              <a:rPr lang="de-CH" dirty="0"/>
              <a:t> </a:t>
            </a:r>
            <a:r>
              <a:rPr lang="de-CH" dirty="0" err="1"/>
              <a:t>and</a:t>
            </a:r>
            <a:r>
              <a:rPr lang="de-CH" dirty="0"/>
              <a:t> </a:t>
            </a:r>
            <a:r>
              <a:rPr lang="de-CH" dirty="0" err="1"/>
              <a:t>January</a:t>
            </a:r>
            <a:r>
              <a:rPr lang="de-CH" dirty="0"/>
              <a:t> </a:t>
            </a:r>
            <a:r>
              <a:rPr lang="de-CH" dirty="0" err="1"/>
              <a:t>is</a:t>
            </a:r>
            <a:r>
              <a:rPr lang="de-CH" dirty="0"/>
              <a:t> minimal.</a:t>
            </a:r>
          </a:p>
          <a:p>
            <a:endParaRPr lang="en-GB" dirty="0"/>
          </a:p>
        </p:txBody>
      </p:sp>
      <p:pic>
        <p:nvPicPr>
          <p:cNvPr id="4" name="Grafik 3">
            <a:extLst>
              <a:ext uri="{FF2B5EF4-FFF2-40B4-BE49-F238E27FC236}">
                <a16:creationId xmlns:a16="http://schemas.microsoft.com/office/drawing/2014/main" id="{EB498568-7D70-E846-B3B0-F9669320BF38}"/>
              </a:ext>
            </a:extLst>
          </p:cNvPr>
          <p:cNvPicPr>
            <a:picLocks noChangeAspect="1"/>
          </p:cNvPicPr>
          <p:nvPr/>
        </p:nvPicPr>
        <p:blipFill>
          <a:blip r:embed="rId2"/>
          <a:stretch>
            <a:fillRect/>
          </a:stretch>
        </p:blipFill>
        <p:spPr>
          <a:xfrm>
            <a:off x="5938794" y="3718135"/>
            <a:ext cx="6096687" cy="1271761"/>
          </a:xfrm>
          <a:prstGeom prst="rect">
            <a:avLst/>
          </a:prstGeom>
        </p:spPr>
      </p:pic>
      <p:sp>
        <p:nvSpPr>
          <p:cNvPr id="5" name="Rechteck 4">
            <a:extLst>
              <a:ext uri="{FF2B5EF4-FFF2-40B4-BE49-F238E27FC236}">
                <a16:creationId xmlns:a16="http://schemas.microsoft.com/office/drawing/2014/main" id="{0A37BA99-DA75-764F-8A49-81A5C3DF2C14}"/>
              </a:ext>
            </a:extLst>
          </p:cNvPr>
          <p:cNvSpPr/>
          <p:nvPr/>
        </p:nvSpPr>
        <p:spPr>
          <a:xfrm>
            <a:off x="10633675" y="3863258"/>
            <a:ext cx="610973" cy="1126638"/>
          </a:xfrm>
          <a:prstGeom prst="rect">
            <a:avLst/>
          </a:prstGeom>
          <a:solidFill>
            <a:srgbClr val="FFFF00">
              <a:alpha val="25098"/>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06509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a:t>General Information on the data</a:t>
            </a:r>
            <a:endParaRPr lang="en-GB" dirty="0"/>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r>
              <a:rPr lang="en-GB" sz="3600" dirty="0"/>
              <a:t>387 entries / records</a:t>
            </a:r>
          </a:p>
          <a:p>
            <a:r>
              <a:rPr lang="en-GB" sz="3600" dirty="0"/>
              <a:t>13 attributes</a:t>
            </a:r>
          </a:p>
          <a:p>
            <a:r>
              <a:rPr lang="en-GB" sz="3600" dirty="0"/>
              <a:t>70 unique songs</a:t>
            </a:r>
          </a:p>
          <a:p>
            <a:r>
              <a:rPr lang="en-GB" sz="3600" dirty="0"/>
              <a:t>69 unique performers</a:t>
            </a:r>
          </a:p>
          <a:p>
            <a:r>
              <a:rPr lang="en-GB" sz="3600" dirty="0"/>
              <a:t>78 unique combinations of </a:t>
            </a:r>
            <a:br>
              <a:rPr lang="en-GB" sz="3600" dirty="0"/>
            </a:br>
            <a:r>
              <a:rPr lang="en-GB" sz="3600" dirty="0"/>
              <a:t>performer &amp; song</a:t>
            </a:r>
          </a:p>
        </p:txBody>
      </p:sp>
      <p:pic>
        <p:nvPicPr>
          <p:cNvPr id="4" name="Grafik 3">
            <a:extLst>
              <a:ext uri="{FF2B5EF4-FFF2-40B4-BE49-F238E27FC236}">
                <a16:creationId xmlns:a16="http://schemas.microsoft.com/office/drawing/2014/main" id="{7AFFF113-A04E-EB41-AE46-50BFB5A266B4}"/>
              </a:ext>
            </a:extLst>
          </p:cNvPr>
          <p:cNvPicPr>
            <a:picLocks noChangeAspect="1"/>
          </p:cNvPicPr>
          <p:nvPr/>
        </p:nvPicPr>
        <p:blipFill>
          <a:blip r:embed="rId2"/>
          <a:stretch>
            <a:fillRect/>
          </a:stretch>
        </p:blipFill>
        <p:spPr>
          <a:xfrm>
            <a:off x="6258838" y="1975459"/>
            <a:ext cx="5816600" cy="3733800"/>
          </a:xfrm>
          <a:prstGeom prst="rect">
            <a:avLst/>
          </a:prstGeom>
        </p:spPr>
      </p:pic>
    </p:spTree>
    <p:extLst>
      <p:ext uri="{BB962C8B-B14F-4D97-AF65-F5344CB8AC3E}">
        <p14:creationId xmlns:p14="http://schemas.microsoft.com/office/powerpoint/2010/main" val="7574471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endParaRPr lang="en-GB" dirty="0"/>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de-CH" b="1" dirty="0">
                <a:solidFill>
                  <a:srgbClr val="FF0000"/>
                </a:solidFill>
              </a:rPr>
              <a:t>Null Hypothesis H0 </a:t>
            </a:r>
            <a:r>
              <a:rPr lang="en-GB" dirty="0"/>
              <a:t>: There is no </a:t>
            </a:r>
            <a:r>
              <a:rPr lang="en-GB" dirty="0" err="1"/>
              <a:t>signifcant</a:t>
            </a:r>
            <a:r>
              <a:rPr lang="en-GB" dirty="0"/>
              <a:t> influence of of time-to-</a:t>
            </a:r>
            <a:r>
              <a:rPr lang="en-GB" dirty="0" err="1"/>
              <a:t>christmas</a:t>
            </a:r>
            <a:r>
              <a:rPr lang="en-GB" dirty="0"/>
              <a:t> of first appearance of the Song on the weeks of presence in the Chart.</a:t>
            </a:r>
          </a:p>
          <a:p>
            <a:pPr>
              <a:buFont typeface="Wingdings" pitchFamily="2" charset="2"/>
              <a:buChar char="à"/>
            </a:pPr>
            <a:r>
              <a:rPr lang="de-CH" b="1" u="sng" dirty="0" err="1">
                <a:highlight>
                  <a:srgbClr val="FFFF00"/>
                </a:highlight>
                <a:sym typeface="Wingdings" pitchFamily="2" charset="2"/>
              </a:rPr>
              <a:t>With</a:t>
            </a:r>
            <a:r>
              <a:rPr lang="de-CH" b="1" u="sng" dirty="0">
                <a:highlight>
                  <a:srgbClr val="FFFF00"/>
                </a:highlight>
                <a:sym typeface="Wingdings" pitchFamily="2" charset="2"/>
              </a:rPr>
              <a:t> a p-</a:t>
            </a:r>
            <a:r>
              <a:rPr lang="de-CH" b="1" u="sng" dirty="0" err="1">
                <a:highlight>
                  <a:srgbClr val="FFFF00"/>
                </a:highlight>
                <a:sym typeface="Wingdings" pitchFamily="2" charset="2"/>
              </a:rPr>
              <a:t>value</a:t>
            </a:r>
            <a:r>
              <a:rPr lang="de-CH" b="1" u="sng" dirty="0">
                <a:highlight>
                  <a:srgbClr val="FFFF00"/>
                </a:highlight>
                <a:sym typeface="Wingdings" pitchFamily="2" charset="2"/>
              </a:rPr>
              <a:t> = 6.09e-54H0 </a:t>
            </a:r>
            <a:r>
              <a:rPr lang="de-CH" b="1" u="sng" dirty="0" err="1">
                <a:highlight>
                  <a:srgbClr val="FFFF00"/>
                </a:highlight>
                <a:sym typeface="Wingdings" pitchFamily="2" charset="2"/>
              </a:rPr>
              <a:t>is</a:t>
            </a:r>
            <a:r>
              <a:rPr lang="de-CH" b="1" u="sng" dirty="0">
                <a:highlight>
                  <a:srgbClr val="FFFF00"/>
                </a:highlight>
                <a:sym typeface="Wingdings" pitchFamily="2" charset="2"/>
              </a:rPr>
              <a:t> </a:t>
            </a:r>
            <a:r>
              <a:rPr lang="de-CH" b="1" u="sng" dirty="0" err="1">
                <a:highlight>
                  <a:srgbClr val="FFFF00"/>
                </a:highlight>
                <a:sym typeface="Wingdings" pitchFamily="2" charset="2"/>
              </a:rPr>
              <a:t>rejected</a:t>
            </a:r>
            <a:r>
              <a:rPr lang="de-CH" b="1" u="sng" dirty="0">
                <a:highlight>
                  <a:srgbClr val="FFFF00"/>
                </a:highlight>
                <a:sym typeface="Wingdings" pitchFamily="2" charset="2"/>
              </a:rPr>
              <a:t>!</a:t>
            </a:r>
            <a:endParaRPr lang="de-CH" b="1" dirty="0">
              <a:highlight>
                <a:srgbClr val="FFFF00"/>
              </a:highlight>
              <a:sym typeface="Wingdings" pitchFamily="2" charset="2"/>
            </a:endParaRPr>
          </a:p>
          <a:p>
            <a:pPr>
              <a:buFont typeface="Wingdings" pitchFamily="2" charset="2"/>
              <a:buChar char="à"/>
            </a:pPr>
            <a:endParaRPr lang="en-GB" dirty="0">
              <a:sym typeface="Wingdings" pitchFamily="2" charset="2"/>
            </a:endParaRPr>
          </a:p>
          <a:p>
            <a:endParaRPr lang="en-GB" sz="3600" dirty="0"/>
          </a:p>
        </p:txBody>
      </p:sp>
      <p:pic>
        <p:nvPicPr>
          <p:cNvPr id="19458" name="Picture 2">
            <a:extLst>
              <a:ext uri="{FF2B5EF4-FFF2-40B4-BE49-F238E27FC236}">
                <a16:creationId xmlns:a16="http://schemas.microsoft.com/office/drawing/2014/main" id="{677FF154-ADFA-304F-87DB-C0DEBE5D77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0224" y="2612144"/>
            <a:ext cx="2231956" cy="2250978"/>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a:extLst>
              <a:ext uri="{FF2B5EF4-FFF2-40B4-BE49-F238E27FC236}">
                <a16:creationId xmlns:a16="http://schemas.microsoft.com/office/drawing/2014/main" id="{9187A080-5523-7545-BE08-B195E7355625}"/>
              </a:ext>
            </a:extLst>
          </p:cNvPr>
          <p:cNvPicPr>
            <a:picLocks noChangeAspect="1"/>
          </p:cNvPicPr>
          <p:nvPr/>
        </p:nvPicPr>
        <p:blipFill>
          <a:blip r:embed="rId3"/>
          <a:stretch>
            <a:fillRect/>
          </a:stretch>
        </p:blipFill>
        <p:spPr>
          <a:xfrm>
            <a:off x="313716" y="3600112"/>
            <a:ext cx="4912657" cy="2711787"/>
          </a:xfrm>
          <a:prstGeom prst="rect">
            <a:avLst/>
          </a:prstGeom>
        </p:spPr>
      </p:pic>
      <p:sp>
        <p:nvSpPr>
          <p:cNvPr id="5" name="Textfeld 4">
            <a:extLst>
              <a:ext uri="{FF2B5EF4-FFF2-40B4-BE49-F238E27FC236}">
                <a16:creationId xmlns:a16="http://schemas.microsoft.com/office/drawing/2014/main" id="{EF6148B0-5773-3C4D-8A28-601139F1BA3D}"/>
              </a:ext>
            </a:extLst>
          </p:cNvPr>
          <p:cNvSpPr txBox="1"/>
          <p:nvPr/>
        </p:nvSpPr>
        <p:spPr>
          <a:xfrm>
            <a:off x="5350829" y="3588311"/>
            <a:ext cx="3902676" cy="3139321"/>
          </a:xfrm>
          <a:prstGeom prst="rect">
            <a:avLst/>
          </a:prstGeom>
          <a:noFill/>
        </p:spPr>
        <p:txBody>
          <a:bodyPr wrap="square" rtlCol="0">
            <a:spAutoFit/>
          </a:bodyPr>
          <a:lstStyle/>
          <a:p>
            <a:r>
              <a:rPr lang="de-CH" dirty="0"/>
              <a:t>The </a:t>
            </a:r>
            <a:r>
              <a:rPr lang="de-CH" dirty="0" err="1"/>
              <a:t>number</a:t>
            </a:r>
            <a:r>
              <a:rPr lang="de-CH" dirty="0"/>
              <a:t> </a:t>
            </a:r>
            <a:r>
              <a:rPr lang="de-CH" dirty="0" err="1"/>
              <a:t>of</a:t>
            </a:r>
            <a:r>
              <a:rPr lang="de-CH" dirty="0"/>
              <a:t> </a:t>
            </a:r>
            <a:r>
              <a:rPr lang="de-CH" dirty="0" err="1"/>
              <a:t>days</a:t>
            </a:r>
            <a:r>
              <a:rPr lang="de-CH" dirty="0"/>
              <a:t> </a:t>
            </a:r>
            <a:r>
              <a:rPr lang="de-CH" dirty="0" err="1"/>
              <a:t>to</a:t>
            </a:r>
            <a:r>
              <a:rPr lang="de-CH" dirty="0"/>
              <a:t> (</a:t>
            </a:r>
            <a:r>
              <a:rPr lang="de-CH" dirty="0" err="1"/>
              <a:t>or</a:t>
            </a:r>
            <a:r>
              <a:rPr lang="de-CH" dirty="0"/>
              <a:t> </a:t>
            </a:r>
            <a:r>
              <a:rPr lang="de-CH" dirty="0" err="1"/>
              <a:t>from</a:t>
            </a:r>
            <a:r>
              <a:rPr lang="de-CH" dirty="0"/>
              <a:t>) Christmas </a:t>
            </a:r>
            <a:r>
              <a:rPr lang="de-CH" dirty="0" err="1"/>
              <a:t>explain</a:t>
            </a:r>
            <a:r>
              <a:rPr lang="de-CH" dirty="0"/>
              <a:t> </a:t>
            </a:r>
            <a:r>
              <a:rPr lang="de-CH" b="1" dirty="0"/>
              <a:t>98.4%</a:t>
            </a:r>
            <a:r>
              <a:rPr lang="de-CH" dirty="0"/>
              <a:t> (!) </a:t>
            </a:r>
            <a:r>
              <a:rPr lang="de-CH" dirty="0" err="1"/>
              <a:t>of</a:t>
            </a:r>
            <a:r>
              <a:rPr lang="de-CH" dirty="0"/>
              <a:t> </a:t>
            </a:r>
            <a:r>
              <a:rPr lang="de-CH" dirty="0" err="1"/>
              <a:t>the</a:t>
            </a:r>
            <a:r>
              <a:rPr lang="de-CH" dirty="0"/>
              <a:t> </a:t>
            </a:r>
            <a:r>
              <a:rPr lang="de-CH" dirty="0" err="1"/>
              <a:t>variability</a:t>
            </a:r>
            <a:r>
              <a:rPr lang="de-CH" dirty="0"/>
              <a:t> in </a:t>
            </a:r>
            <a:r>
              <a:rPr lang="de-CH" dirty="0" err="1"/>
              <a:t>number</a:t>
            </a:r>
            <a:r>
              <a:rPr lang="de-CH" dirty="0"/>
              <a:t> </a:t>
            </a:r>
            <a:r>
              <a:rPr lang="de-CH" dirty="0" err="1"/>
              <a:t>of</a:t>
            </a:r>
            <a:r>
              <a:rPr lang="de-CH" dirty="0"/>
              <a:t> </a:t>
            </a:r>
            <a:r>
              <a:rPr lang="de-CH" dirty="0" err="1"/>
              <a:t>weeks</a:t>
            </a:r>
            <a:r>
              <a:rPr lang="de-CH" dirty="0"/>
              <a:t> on </a:t>
            </a:r>
            <a:r>
              <a:rPr lang="de-CH" dirty="0" err="1"/>
              <a:t>chart</a:t>
            </a:r>
            <a:r>
              <a:rPr lang="de-CH" dirty="0"/>
              <a:t> (R-</a:t>
            </a:r>
            <a:r>
              <a:rPr lang="de-CH" dirty="0" err="1"/>
              <a:t>squared</a:t>
            </a:r>
            <a:r>
              <a:rPr lang="de-CH" dirty="0"/>
              <a:t> </a:t>
            </a:r>
            <a:r>
              <a:rPr lang="de-CH" dirty="0" err="1"/>
              <a:t>value</a:t>
            </a:r>
            <a:r>
              <a:rPr lang="de-CH" dirty="0"/>
              <a:t>).</a:t>
            </a:r>
          </a:p>
          <a:p>
            <a:br>
              <a:rPr lang="de-CH" dirty="0"/>
            </a:br>
            <a:r>
              <a:rPr lang="de-CH" dirty="0"/>
              <a:t>The </a:t>
            </a:r>
            <a:r>
              <a:rPr lang="de-CH" dirty="0" err="1"/>
              <a:t>number</a:t>
            </a:r>
            <a:r>
              <a:rPr lang="de-CH" dirty="0"/>
              <a:t> </a:t>
            </a:r>
            <a:r>
              <a:rPr lang="de-CH" dirty="0" err="1"/>
              <a:t>of</a:t>
            </a:r>
            <a:r>
              <a:rPr lang="de-CH" dirty="0"/>
              <a:t> </a:t>
            </a:r>
            <a:r>
              <a:rPr lang="de-CH" dirty="0" err="1"/>
              <a:t>days</a:t>
            </a:r>
            <a:r>
              <a:rPr lang="de-CH" dirty="0"/>
              <a:t> </a:t>
            </a:r>
            <a:r>
              <a:rPr lang="de-CH" dirty="0" err="1"/>
              <a:t>to</a:t>
            </a:r>
            <a:r>
              <a:rPr lang="de-CH" dirty="0"/>
              <a:t> (</a:t>
            </a:r>
            <a:r>
              <a:rPr lang="de-CH" dirty="0" err="1"/>
              <a:t>or</a:t>
            </a:r>
            <a:r>
              <a:rPr lang="de-CH" dirty="0"/>
              <a:t> </a:t>
            </a:r>
            <a:r>
              <a:rPr lang="de-CH" dirty="0" err="1"/>
              <a:t>from</a:t>
            </a:r>
            <a:r>
              <a:rPr lang="de-CH" dirty="0"/>
              <a:t>) Christmas </a:t>
            </a:r>
            <a:r>
              <a:rPr lang="de-CH" dirty="0" err="1"/>
              <a:t>significantly</a:t>
            </a:r>
            <a:r>
              <a:rPr lang="de-CH" dirty="0"/>
              <a:t> </a:t>
            </a:r>
            <a:r>
              <a:rPr lang="de-CH" dirty="0" err="1"/>
              <a:t>influence</a:t>
            </a:r>
            <a:r>
              <a:rPr lang="de-CH" dirty="0"/>
              <a:t> </a:t>
            </a:r>
            <a:r>
              <a:rPr lang="de-CH" dirty="0" err="1"/>
              <a:t>the</a:t>
            </a:r>
            <a:r>
              <a:rPr lang="de-CH" dirty="0"/>
              <a:t> </a:t>
            </a:r>
            <a:r>
              <a:rPr lang="de-CH" dirty="0" err="1"/>
              <a:t>number</a:t>
            </a:r>
            <a:r>
              <a:rPr lang="de-CH" dirty="0"/>
              <a:t> </a:t>
            </a:r>
            <a:r>
              <a:rPr lang="de-CH" dirty="0" err="1"/>
              <a:t>of</a:t>
            </a:r>
            <a:r>
              <a:rPr lang="de-CH" dirty="0"/>
              <a:t> </a:t>
            </a:r>
            <a:r>
              <a:rPr lang="de-CH" dirty="0" err="1"/>
              <a:t>weeks</a:t>
            </a:r>
            <a:r>
              <a:rPr lang="de-CH" dirty="0"/>
              <a:t> on </a:t>
            </a:r>
            <a:r>
              <a:rPr lang="de-CH" dirty="0" err="1"/>
              <a:t>chart</a:t>
            </a:r>
            <a:r>
              <a:rPr lang="de-CH" dirty="0"/>
              <a:t>.</a:t>
            </a:r>
          </a:p>
          <a:p>
            <a:br>
              <a:rPr lang="de-CH" dirty="0"/>
            </a:br>
            <a:endParaRPr lang="de-CH" dirty="0"/>
          </a:p>
          <a:p>
            <a:endParaRPr lang="en-GB" dirty="0"/>
          </a:p>
        </p:txBody>
      </p:sp>
      <p:pic>
        <p:nvPicPr>
          <p:cNvPr id="19464" name="Picture 8">
            <a:extLst>
              <a:ext uri="{FF2B5EF4-FFF2-40B4-BE49-F238E27FC236}">
                <a16:creationId xmlns:a16="http://schemas.microsoft.com/office/drawing/2014/main" id="{32ED6CCB-2E7E-634D-A98F-81D7F43B45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9236" y="4956740"/>
            <a:ext cx="2675588" cy="1854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55033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endParaRPr lang="en-GB" dirty="0"/>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de-CH" b="1" dirty="0">
                <a:solidFill>
                  <a:srgbClr val="FF0000"/>
                </a:solidFill>
              </a:rPr>
              <a:t>Null Hypothesis H0 </a:t>
            </a:r>
            <a:r>
              <a:rPr lang="en-GB" dirty="0"/>
              <a:t>: There is no significant influence of instances of a Song on the weeks of presence in the Chart.</a:t>
            </a:r>
          </a:p>
          <a:p>
            <a:pPr>
              <a:buFont typeface="Wingdings" pitchFamily="2" charset="2"/>
              <a:buChar char="à"/>
            </a:pPr>
            <a:r>
              <a:rPr lang="de-CH" b="1" u="sng" dirty="0" err="1">
                <a:highlight>
                  <a:srgbClr val="FFFF00"/>
                </a:highlight>
                <a:sym typeface="Wingdings" pitchFamily="2" charset="2"/>
              </a:rPr>
              <a:t>With</a:t>
            </a:r>
            <a:r>
              <a:rPr lang="de-CH" b="1" u="sng" dirty="0">
                <a:highlight>
                  <a:srgbClr val="FFFF00"/>
                </a:highlight>
                <a:sym typeface="Wingdings" pitchFamily="2" charset="2"/>
              </a:rPr>
              <a:t> a p-</a:t>
            </a:r>
            <a:r>
              <a:rPr lang="de-CH" b="1" u="sng" dirty="0" err="1">
                <a:highlight>
                  <a:srgbClr val="FFFF00"/>
                </a:highlight>
                <a:sym typeface="Wingdings" pitchFamily="2" charset="2"/>
              </a:rPr>
              <a:t>value</a:t>
            </a:r>
            <a:r>
              <a:rPr lang="de-CH" b="1" u="sng" dirty="0">
                <a:highlight>
                  <a:srgbClr val="FFFF00"/>
                </a:highlight>
                <a:sym typeface="Wingdings" pitchFamily="2" charset="2"/>
              </a:rPr>
              <a:t> = </a:t>
            </a:r>
            <a:r>
              <a:rPr lang="de-CH" b="1" u="sng" dirty="0">
                <a:highlight>
                  <a:srgbClr val="FFFF00"/>
                </a:highlight>
              </a:rPr>
              <a:t>7.10e-42 </a:t>
            </a:r>
            <a:r>
              <a:rPr lang="de-CH" b="1" u="sng" dirty="0">
                <a:highlight>
                  <a:srgbClr val="FFFF00"/>
                </a:highlight>
                <a:sym typeface="Wingdings" pitchFamily="2" charset="2"/>
              </a:rPr>
              <a:t>H0 </a:t>
            </a:r>
            <a:r>
              <a:rPr lang="de-CH" b="1" u="sng" dirty="0" err="1">
                <a:highlight>
                  <a:srgbClr val="FFFF00"/>
                </a:highlight>
                <a:sym typeface="Wingdings" pitchFamily="2" charset="2"/>
              </a:rPr>
              <a:t>is</a:t>
            </a:r>
            <a:r>
              <a:rPr lang="de-CH" b="1" u="sng" dirty="0">
                <a:highlight>
                  <a:srgbClr val="FFFF00"/>
                </a:highlight>
                <a:sym typeface="Wingdings" pitchFamily="2" charset="2"/>
              </a:rPr>
              <a:t> </a:t>
            </a:r>
            <a:r>
              <a:rPr lang="de-CH" b="1" u="sng" dirty="0" err="1">
                <a:highlight>
                  <a:srgbClr val="FFFF00"/>
                </a:highlight>
                <a:sym typeface="Wingdings" pitchFamily="2" charset="2"/>
              </a:rPr>
              <a:t>rejected</a:t>
            </a:r>
            <a:r>
              <a:rPr lang="de-CH" b="1" u="sng" dirty="0">
                <a:highlight>
                  <a:srgbClr val="FFFF00"/>
                </a:highlight>
                <a:sym typeface="Wingdings" pitchFamily="2" charset="2"/>
              </a:rPr>
              <a:t>!</a:t>
            </a:r>
            <a:endParaRPr lang="de-CH" b="1" dirty="0">
              <a:highlight>
                <a:srgbClr val="FFFF00"/>
              </a:highlight>
              <a:sym typeface="Wingdings" pitchFamily="2" charset="2"/>
            </a:endParaRPr>
          </a:p>
          <a:p>
            <a:pPr>
              <a:buFont typeface="Wingdings" pitchFamily="2" charset="2"/>
              <a:buChar char="à"/>
            </a:pPr>
            <a:endParaRPr lang="en-GB" dirty="0">
              <a:sym typeface="Wingdings" pitchFamily="2" charset="2"/>
            </a:endParaRPr>
          </a:p>
          <a:p>
            <a:endParaRPr lang="en-GB" sz="3600" dirty="0"/>
          </a:p>
        </p:txBody>
      </p:sp>
      <p:pic>
        <p:nvPicPr>
          <p:cNvPr id="4" name="Grafik 3">
            <a:extLst>
              <a:ext uri="{FF2B5EF4-FFF2-40B4-BE49-F238E27FC236}">
                <a16:creationId xmlns:a16="http://schemas.microsoft.com/office/drawing/2014/main" id="{C1BEB94C-9B0C-DF45-83B2-47FCAC429548}"/>
              </a:ext>
            </a:extLst>
          </p:cNvPr>
          <p:cNvPicPr>
            <a:picLocks noChangeAspect="1"/>
          </p:cNvPicPr>
          <p:nvPr/>
        </p:nvPicPr>
        <p:blipFill>
          <a:blip r:embed="rId2"/>
          <a:stretch>
            <a:fillRect/>
          </a:stretch>
        </p:blipFill>
        <p:spPr>
          <a:xfrm>
            <a:off x="135066" y="3330560"/>
            <a:ext cx="5091842" cy="2981340"/>
          </a:xfrm>
          <a:prstGeom prst="rect">
            <a:avLst/>
          </a:prstGeom>
        </p:spPr>
      </p:pic>
      <p:sp>
        <p:nvSpPr>
          <p:cNvPr id="5" name="Textfeld 4">
            <a:extLst>
              <a:ext uri="{FF2B5EF4-FFF2-40B4-BE49-F238E27FC236}">
                <a16:creationId xmlns:a16="http://schemas.microsoft.com/office/drawing/2014/main" id="{AD6C581B-9AFB-4E4B-AC50-36793111DDEB}"/>
              </a:ext>
            </a:extLst>
          </p:cNvPr>
          <p:cNvSpPr txBox="1"/>
          <p:nvPr/>
        </p:nvSpPr>
        <p:spPr>
          <a:xfrm>
            <a:off x="5350829" y="3588311"/>
            <a:ext cx="3113549" cy="2308324"/>
          </a:xfrm>
          <a:prstGeom prst="rect">
            <a:avLst/>
          </a:prstGeom>
          <a:noFill/>
        </p:spPr>
        <p:txBody>
          <a:bodyPr wrap="square" rtlCol="0">
            <a:spAutoFit/>
          </a:bodyPr>
          <a:lstStyle/>
          <a:p>
            <a:r>
              <a:rPr lang="de-CH" dirty="0"/>
              <a:t>The (</a:t>
            </a:r>
            <a:r>
              <a:rPr lang="de-CH" dirty="0" err="1"/>
              <a:t>max</a:t>
            </a:r>
            <a:r>
              <a:rPr lang="de-CH" dirty="0"/>
              <a:t>) </a:t>
            </a:r>
            <a:r>
              <a:rPr lang="de-CH" dirty="0" err="1"/>
              <a:t>number</a:t>
            </a:r>
            <a:r>
              <a:rPr lang="de-CH" dirty="0"/>
              <a:t> </a:t>
            </a:r>
            <a:r>
              <a:rPr lang="de-CH" dirty="0" err="1"/>
              <a:t>of</a:t>
            </a:r>
            <a:r>
              <a:rPr lang="de-CH" dirty="0"/>
              <a:t> </a:t>
            </a:r>
            <a:r>
              <a:rPr lang="de-CH" dirty="0" err="1"/>
              <a:t>instances</a:t>
            </a:r>
            <a:r>
              <a:rPr lang="de-CH" dirty="0"/>
              <a:t> </a:t>
            </a:r>
            <a:r>
              <a:rPr lang="de-CH" dirty="0" err="1"/>
              <a:t>explains</a:t>
            </a:r>
            <a:r>
              <a:rPr lang="de-CH" dirty="0"/>
              <a:t> </a:t>
            </a:r>
            <a:r>
              <a:rPr lang="de-CH" b="1" dirty="0"/>
              <a:t>95.4%</a:t>
            </a:r>
            <a:r>
              <a:rPr lang="de-CH" dirty="0"/>
              <a:t> </a:t>
            </a:r>
            <a:r>
              <a:rPr lang="de-CH" dirty="0" err="1"/>
              <a:t>of</a:t>
            </a:r>
            <a:r>
              <a:rPr lang="de-CH" dirty="0"/>
              <a:t> </a:t>
            </a:r>
            <a:r>
              <a:rPr lang="de-CH" dirty="0" err="1"/>
              <a:t>the</a:t>
            </a:r>
            <a:r>
              <a:rPr lang="de-CH" dirty="0"/>
              <a:t> </a:t>
            </a:r>
            <a:r>
              <a:rPr lang="de-CH" dirty="0" err="1"/>
              <a:t>variability</a:t>
            </a:r>
            <a:r>
              <a:rPr lang="de-CH" dirty="0"/>
              <a:t> in </a:t>
            </a:r>
            <a:r>
              <a:rPr lang="de-CH" dirty="0" err="1"/>
              <a:t>number</a:t>
            </a:r>
            <a:r>
              <a:rPr lang="de-CH" dirty="0"/>
              <a:t> </a:t>
            </a:r>
            <a:r>
              <a:rPr lang="de-CH" dirty="0" err="1"/>
              <a:t>of</a:t>
            </a:r>
            <a:r>
              <a:rPr lang="de-CH" dirty="0"/>
              <a:t> </a:t>
            </a:r>
            <a:r>
              <a:rPr lang="de-CH" dirty="0" err="1"/>
              <a:t>weeks</a:t>
            </a:r>
            <a:r>
              <a:rPr lang="de-CH" dirty="0"/>
              <a:t> on </a:t>
            </a:r>
            <a:r>
              <a:rPr lang="de-CH" dirty="0" err="1"/>
              <a:t>chart</a:t>
            </a:r>
            <a:r>
              <a:rPr lang="de-CH" dirty="0"/>
              <a:t> (R-</a:t>
            </a:r>
            <a:r>
              <a:rPr lang="de-CH" dirty="0" err="1"/>
              <a:t>squared</a:t>
            </a:r>
            <a:r>
              <a:rPr lang="de-CH" dirty="0"/>
              <a:t> </a:t>
            </a:r>
            <a:r>
              <a:rPr lang="de-CH" dirty="0" err="1"/>
              <a:t>value</a:t>
            </a:r>
            <a:r>
              <a:rPr lang="de-CH" dirty="0"/>
              <a:t>).</a:t>
            </a:r>
          </a:p>
          <a:p>
            <a:endParaRPr lang="de-CH" dirty="0"/>
          </a:p>
          <a:p>
            <a:r>
              <a:rPr lang="de-CH" dirty="0"/>
              <a:t>The (</a:t>
            </a:r>
            <a:r>
              <a:rPr lang="de-CH" dirty="0" err="1"/>
              <a:t>max</a:t>
            </a:r>
            <a:r>
              <a:rPr lang="de-CH" dirty="0"/>
              <a:t>) </a:t>
            </a:r>
            <a:r>
              <a:rPr lang="de-CH" dirty="0" err="1"/>
              <a:t>number</a:t>
            </a:r>
            <a:r>
              <a:rPr lang="de-CH" dirty="0"/>
              <a:t> </a:t>
            </a:r>
            <a:r>
              <a:rPr lang="de-CH" dirty="0" err="1"/>
              <a:t>of</a:t>
            </a:r>
            <a:r>
              <a:rPr lang="de-CH" dirty="0"/>
              <a:t> </a:t>
            </a:r>
            <a:r>
              <a:rPr lang="de-CH" dirty="0" err="1"/>
              <a:t>instances</a:t>
            </a:r>
            <a:r>
              <a:rPr lang="de-CH" dirty="0"/>
              <a:t> </a:t>
            </a:r>
            <a:r>
              <a:rPr lang="de-CH" dirty="0" err="1"/>
              <a:t>significantly</a:t>
            </a:r>
            <a:r>
              <a:rPr lang="de-CH" dirty="0"/>
              <a:t> </a:t>
            </a:r>
            <a:r>
              <a:rPr lang="de-CH" dirty="0" err="1"/>
              <a:t>influence</a:t>
            </a:r>
            <a:r>
              <a:rPr lang="de-CH" dirty="0"/>
              <a:t> </a:t>
            </a:r>
            <a:r>
              <a:rPr lang="de-CH" dirty="0" err="1"/>
              <a:t>the</a:t>
            </a:r>
            <a:r>
              <a:rPr lang="de-CH" dirty="0"/>
              <a:t> </a:t>
            </a:r>
            <a:r>
              <a:rPr lang="de-CH" dirty="0" err="1"/>
              <a:t>number</a:t>
            </a:r>
            <a:r>
              <a:rPr lang="de-CH" dirty="0"/>
              <a:t> </a:t>
            </a:r>
            <a:r>
              <a:rPr lang="de-CH" dirty="0" err="1"/>
              <a:t>of</a:t>
            </a:r>
            <a:r>
              <a:rPr lang="de-CH" dirty="0"/>
              <a:t> </a:t>
            </a:r>
            <a:r>
              <a:rPr lang="de-CH" dirty="0" err="1"/>
              <a:t>weeks</a:t>
            </a:r>
            <a:r>
              <a:rPr lang="de-CH" dirty="0"/>
              <a:t> on </a:t>
            </a:r>
            <a:r>
              <a:rPr lang="de-CH" dirty="0" err="1"/>
              <a:t>chart</a:t>
            </a:r>
            <a:r>
              <a:rPr lang="de-CH" dirty="0"/>
              <a:t>.</a:t>
            </a:r>
            <a:endParaRPr lang="en-GB" dirty="0"/>
          </a:p>
        </p:txBody>
      </p:sp>
      <p:pic>
        <p:nvPicPr>
          <p:cNvPr id="20482" name="Picture 2">
            <a:extLst>
              <a:ext uri="{FF2B5EF4-FFF2-40B4-BE49-F238E27FC236}">
                <a16:creationId xmlns:a16="http://schemas.microsoft.com/office/drawing/2014/main" id="{E7269CE8-CCC6-EB45-B20A-51BAE6829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5589" y="3429000"/>
            <a:ext cx="3560314" cy="2467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8844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endParaRPr lang="en-GB" dirty="0"/>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de-CH" b="1" dirty="0" err="1"/>
              <a:t>Some</a:t>
            </a:r>
            <a:r>
              <a:rPr lang="de-CH" b="1" dirty="0"/>
              <a:t> </a:t>
            </a:r>
            <a:r>
              <a:rPr lang="de-CH" b="1" dirty="0" err="1"/>
              <a:t>statistics</a:t>
            </a:r>
            <a:r>
              <a:rPr lang="de-CH" b="1" dirty="0"/>
              <a:t> on </a:t>
            </a:r>
            <a:r>
              <a:rPr lang="de-CH" b="1" dirty="0" err="1"/>
              <a:t>song</a:t>
            </a:r>
            <a:r>
              <a:rPr lang="de-CH" b="1" dirty="0"/>
              <a:t> </a:t>
            </a:r>
            <a:r>
              <a:rPr lang="de-CH" b="1" dirty="0" err="1"/>
              <a:t>counts</a:t>
            </a:r>
            <a:r>
              <a:rPr lang="de-CH" b="1" dirty="0"/>
              <a:t> per </a:t>
            </a:r>
            <a:r>
              <a:rPr lang="de-CH" b="1" dirty="0" err="1"/>
              <a:t>season</a:t>
            </a:r>
            <a:endParaRPr lang="de-CH" b="1" dirty="0"/>
          </a:p>
          <a:p>
            <a:endParaRPr lang="en-GB" sz="3600" dirty="0"/>
          </a:p>
        </p:txBody>
      </p:sp>
      <p:pic>
        <p:nvPicPr>
          <p:cNvPr id="21506" name="Picture 2">
            <a:extLst>
              <a:ext uri="{FF2B5EF4-FFF2-40B4-BE49-F238E27FC236}">
                <a16:creationId xmlns:a16="http://schemas.microsoft.com/office/drawing/2014/main" id="{1A78E551-14E7-214C-905D-BFB382FBA8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281" y="2654299"/>
            <a:ext cx="49657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a:extLst>
              <a:ext uri="{FF2B5EF4-FFF2-40B4-BE49-F238E27FC236}">
                <a16:creationId xmlns:a16="http://schemas.microsoft.com/office/drawing/2014/main" id="{A67F3927-47EB-BD4B-82CF-FBFFE09491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9020" y="2654299"/>
            <a:ext cx="4700915" cy="3657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12339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endParaRPr lang="en-GB" dirty="0"/>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de-CH" b="1" dirty="0" err="1"/>
              <a:t>Some</a:t>
            </a:r>
            <a:r>
              <a:rPr lang="de-CH" b="1" dirty="0"/>
              <a:t> </a:t>
            </a:r>
            <a:r>
              <a:rPr lang="de-CH" b="1" dirty="0" err="1"/>
              <a:t>statistics</a:t>
            </a:r>
            <a:r>
              <a:rPr lang="de-CH" b="1" dirty="0"/>
              <a:t> on </a:t>
            </a:r>
            <a:r>
              <a:rPr lang="de-CH" b="1" dirty="0" err="1"/>
              <a:t>song</a:t>
            </a:r>
            <a:r>
              <a:rPr lang="de-CH" b="1" dirty="0"/>
              <a:t> </a:t>
            </a:r>
            <a:r>
              <a:rPr lang="de-CH" b="1" dirty="0" err="1"/>
              <a:t>presence</a:t>
            </a:r>
            <a:endParaRPr lang="de-CH" b="1" dirty="0"/>
          </a:p>
          <a:p>
            <a:endParaRPr lang="en-GB" sz="3600" dirty="0"/>
          </a:p>
        </p:txBody>
      </p:sp>
      <p:pic>
        <p:nvPicPr>
          <p:cNvPr id="23554" name="Picture 2">
            <a:extLst>
              <a:ext uri="{FF2B5EF4-FFF2-40B4-BE49-F238E27FC236}">
                <a16:creationId xmlns:a16="http://schemas.microsoft.com/office/drawing/2014/main" id="{255826DD-BB8D-714C-B996-2D17472580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084" y="2371703"/>
            <a:ext cx="5258658" cy="380526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0E5AF91A-3AFB-5A4A-8D06-08E857D069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3259" y="2309641"/>
            <a:ext cx="5067300" cy="387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7498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endParaRPr lang="en-GB" dirty="0"/>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de-CH" b="1" dirty="0" err="1"/>
              <a:t>Some</a:t>
            </a:r>
            <a:r>
              <a:rPr lang="de-CH" b="1" dirty="0"/>
              <a:t> </a:t>
            </a:r>
            <a:r>
              <a:rPr lang="de-CH" b="1" dirty="0" err="1"/>
              <a:t>statistics</a:t>
            </a:r>
            <a:r>
              <a:rPr lang="de-CH" b="1" dirty="0"/>
              <a:t> on </a:t>
            </a:r>
            <a:r>
              <a:rPr lang="de-CH" b="1" dirty="0" err="1"/>
              <a:t>song</a:t>
            </a:r>
            <a:r>
              <a:rPr lang="de-CH" b="1" dirty="0"/>
              <a:t> </a:t>
            </a:r>
            <a:r>
              <a:rPr lang="de-CH" b="1" dirty="0" err="1"/>
              <a:t>presence</a:t>
            </a:r>
            <a:endParaRPr lang="de-CH" b="1" dirty="0"/>
          </a:p>
          <a:p>
            <a:endParaRPr lang="en-GB" sz="3600" dirty="0"/>
          </a:p>
        </p:txBody>
      </p:sp>
      <p:pic>
        <p:nvPicPr>
          <p:cNvPr id="25602" name="Picture 2">
            <a:extLst>
              <a:ext uri="{FF2B5EF4-FFF2-40B4-BE49-F238E27FC236}">
                <a16:creationId xmlns:a16="http://schemas.microsoft.com/office/drawing/2014/main" id="{D1AF989B-FF8B-904C-A23C-5788A57B8B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7263" y="2265461"/>
            <a:ext cx="6897473" cy="4592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6816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endParaRPr lang="en-GB" dirty="0"/>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a:xfrm>
            <a:off x="210066" y="1828799"/>
            <a:ext cx="4114800" cy="4348163"/>
          </a:xfrm>
        </p:spPr>
        <p:txBody>
          <a:bodyPr>
            <a:normAutofit lnSpcReduction="10000"/>
          </a:bodyPr>
          <a:lstStyle/>
          <a:p>
            <a:pPr marL="0" indent="0">
              <a:buNone/>
            </a:pPr>
            <a:r>
              <a:rPr lang="en-GB" dirty="0">
                <a:sym typeface="Wingdings" pitchFamily="2" charset="2"/>
              </a:rPr>
              <a:t>Some basic statistics </a:t>
            </a:r>
            <a:br>
              <a:rPr lang="en-GB" dirty="0">
                <a:sym typeface="Wingdings" pitchFamily="2" charset="2"/>
              </a:rPr>
            </a:br>
            <a:r>
              <a:rPr lang="en-GB" dirty="0">
                <a:sym typeface="Wingdings" pitchFamily="2" charset="2"/>
              </a:rPr>
              <a:t>related to decades:</a:t>
            </a:r>
          </a:p>
          <a:p>
            <a:pPr marL="0" indent="0">
              <a:buNone/>
            </a:pPr>
            <a:r>
              <a:rPr lang="en-GB" b="1" dirty="0">
                <a:sym typeface="Wingdings" pitchFamily="2" charset="2"/>
              </a:rPr>
              <a:t>It seems like Christmas-Songs were the most popular in the 1960ies while the least in 1990ies with an increasing trend in the last decade </a:t>
            </a:r>
            <a:br>
              <a:rPr lang="en-GB" b="1" dirty="0">
                <a:sym typeface="Wingdings" pitchFamily="2" charset="2"/>
              </a:rPr>
            </a:br>
            <a:r>
              <a:rPr lang="en-GB" dirty="0">
                <a:sym typeface="Wingdings" pitchFamily="2" charset="2"/>
              </a:rPr>
              <a:t>(only in terms of number of songs but not of presence in the chart!).</a:t>
            </a:r>
          </a:p>
          <a:p>
            <a:endParaRPr lang="en-GB" sz="3600" dirty="0"/>
          </a:p>
        </p:txBody>
      </p:sp>
      <p:pic>
        <p:nvPicPr>
          <p:cNvPr id="26626" name="Picture 2">
            <a:extLst>
              <a:ext uri="{FF2B5EF4-FFF2-40B4-BE49-F238E27FC236}">
                <a16:creationId xmlns:a16="http://schemas.microsoft.com/office/drawing/2014/main" id="{04C65826-519C-494A-A7CA-993B9A3961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3016" y="1272298"/>
            <a:ext cx="7587050" cy="5420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2676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endParaRPr lang="en-GB" dirty="0"/>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en-GB" b="1" dirty="0">
                <a:sym typeface="Wingdings" pitchFamily="2" charset="2"/>
              </a:rPr>
              <a:t>Machine Learning Model to predict the duration on chart</a:t>
            </a:r>
          </a:p>
          <a:p>
            <a:pPr marL="0" indent="0">
              <a:buNone/>
            </a:pPr>
            <a:r>
              <a:rPr lang="en-GB" dirty="0">
                <a:sym typeface="Wingdings" pitchFamily="2" charset="2"/>
              </a:rPr>
              <a:t>Run a machine learning model to investigate whether it is appropriate to predict weeks on chart per season and check which factor has how much influence. Because there are 13 different classes of week-duration (1-13) and too few datasets reclassify the duration as:</a:t>
            </a:r>
          </a:p>
          <a:p>
            <a:r>
              <a:rPr lang="en-GB" dirty="0">
                <a:sym typeface="Wingdings" pitchFamily="2" charset="2"/>
              </a:rPr>
              <a:t>presence of 1 week only</a:t>
            </a:r>
          </a:p>
          <a:p>
            <a:r>
              <a:rPr lang="en-GB" dirty="0">
                <a:sym typeface="Wingdings" pitchFamily="2" charset="2"/>
              </a:rPr>
              <a:t>presence of 1 month (2-4 weeks)</a:t>
            </a:r>
          </a:p>
          <a:p>
            <a:r>
              <a:rPr lang="en-GB" dirty="0">
                <a:sym typeface="Wingdings" pitchFamily="2" charset="2"/>
              </a:rPr>
              <a:t>presence of more than a month (5 weeks or more)</a:t>
            </a:r>
          </a:p>
          <a:p>
            <a:endParaRPr lang="en-GB" sz="3600" dirty="0"/>
          </a:p>
        </p:txBody>
      </p:sp>
    </p:spTree>
    <p:extLst>
      <p:ext uri="{BB962C8B-B14F-4D97-AF65-F5344CB8AC3E}">
        <p14:creationId xmlns:p14="http://schemas.microsoft.com/office/powerpoint/2010/main" val="22411009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endParaRPr lang="en-GB" dirty="0"/>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fontScale="77500" lnSpcReduction="20000"/>
          </a:bodyPr>
          <a:lstStyle/>
          <a:p>
            <a:pPr marL="0" indent="0">
              <a:buNone/>
            </a:pPr>
            <a:r>
              <a:rPr lang="en-GB" b="1" dirty="0">
                <a:sym typeface="Wingdings" pitchFamily="2" charset="2"/>
              </a:rPr>
              <a:t>Machine Learning Model to predict the duration on chart</a:t>
            </a:r>
          </a:p>
          <a:p>
            <a:pPr marL="0" indent="0">
              <a:buNone/>
            </a:pPr>
            <a:endParaRPr lang="de-CH" b="1" dirty="0"/>
          </a:p>
          <a:p>
            <a:pPr marL="0" indent="0">
              <a:buNone/>
            </a:pPr>
            <a:r>
              <a:rPr lang="de-CH" b="1" dirty="0"/>
              <a:t>Interpretation:</a:t>
            </a:r>
            <a:endParaRPr lang="de-CH" dirty="0"/>
          </a:p>
          <a:p>
            <a:r>
              <a:rPr lang="de-CH" dirty="0"/>
              <a:t>The </a:t>
            </a:r>
            <a:r>
              <a:rPr lang="de-CH" dirty="0" err="1"/>
              <a:t>model</a:t>
            </a:r>
            <a:r>
              <a:rPr lang="de-CH" dirty="0"/>
              <a:t> </a:t>
            </a:r>
            <a:r>
              <a:rPr lang="de-CH" dirty="0" err="1"/>
              <a:t>is</a:t>
            </a:r>
            <a:r>
              <a:rPr lang="de-CH" dirty="0"/>
              <a:t> 81% </a:t>
            </a:r>
            <a:r>
              <a:rPr lang="de-CH" dirty="0" err="1"/>
              <a:t>accurate</a:t>
            </a:r>
            <a:r>
              <a:rPr lang="de-CH" dirty="0"/>
              <a:t> (</a:t>
            </a:r>
            <a:r>
              <a:rPr lang="de-CH" dirty="0" err="1"/>
              <a:t>weighted</a:t>
            </a:r>
            <a:r>
              <a:rPr lang="de-CH" dirty="0"/>
              <a:t> </a:t>
            </a:r>
            <a:r>
              <a:rPr lang="de-CH" dirty="0" err="1"/>
              <a:t>avg</a:t>
            </a:r>
            <a:r>
              <a:rPr lang="de-CH" dirty="0"/>
              <a:t>)</a:t>
            </a:r>
          </a:p>
          <a:p>
            <a:r>
              <a:rPr lang="de-CH" dirty="0" err="1"/>
              <a:t>There</a:t>
            </a:r>
            <a:r>
              <a:rPr lang="de-CH" dirty="0"/>
              <a:t> </a:t>
            </a:r>
            <a:r>
              <a:rPr lang="de-CH" dirty="0" err="1"/>
              <a:t>is</a:t>
            </a:r>
            <a:r>
              <a:rPr lang="de-CH" dirty="0"/>
              <a:t> 100% </a:t>
            </a:r>
            <a:r>
              <a:rPr lang="de-CH" dirty="0" err="1"/>
              <a:t>accuracy</a:t>
            </a:r>
            <a:r>
              <a:rPr lang="de-CH" dirty="0"/>
              <a:t> </a:t>
            </a:r>
            <a:r>
              <a:rPr lang="de-CH" dirty="0" err="1"/>
              <a:t>for</a:t>
            </a:r>
            <a:r>
              <a:rPr lang="de-CH" dirty="0"/>
              <a:t> </a:t>
            </a:r>
            <a:r>
              <a:rPr lang="de-CH" dirty="0" err="1"/>
              <a:t>songs</a:t>
            </a:r>
            <a:r>
              <a:rPr lang="de-CH" dirty="0"/>
              <a:t> </a:t>
            </a:r>
            <a:r>
              <a:rPr lang="de-CH" dirty="0" err="1"/>
              <a:t>that</a:t>
            </a:r>
            <a:r>
              <a:rPr lang="de-CH" dirty="0"/>
              <a:t> </a:t>
            </a:r>
            <a:r>
              <a:rPr lang="de-CH" dirty="0" err="1"/>
              <a:t>are</a:t>
            </a:r>
            <a:r>
              <a:rPr lang="de-CH" dirty="0"/>
              <a:t> </a:t>
            </a:r>
            <a:r>
              <a:rPr lang="de-CH" dirty="0" err="1"/>
              <a:t>only</a:t>
            </a:r>
            <a:r>
              <a:rPr lang="de-CH" dirty="0"/>
              <a:t> 1 </a:t>
            </a:r>
            <a:r>
              <a:rPr lang="de-CH" dirty="0" err="1"/>
              <a:t>week</a:t>
            </a:r>
            <a:r>
              <a:rPr lang="de-CH" dirty="0"/>
              <a:t> </a:t>
            </a:r>
            <a:r>
              <a:rPr lang="de-CH" dirty="0" err="1"/>
              <a:t>present</a:t>
            </a:r>
            <a:r>
              <a:rPr lang="de-CH" dirty="0"/>
              <a:t> in </a:t>
            </a:r>
            <a:r>
              <a:rPr lang="de-CH" dirty="0" err="1"/>
              <a:t>the</a:t>
            </a:r>
            <a:r>
              <a:rPr lang="de-CH" dirty="0"/>
              <a:t> </a:t>
            </a:r>
            <a:r>
              <a:rPr lang="de-CH" dirty="0" err="1"/>
              <a:t>charts</a:t>
            </a:r>
            <a:r>
              <a:rPr lang="de-CH" dirty="0"/>
              <a:t>; </a:t>
            </a:r>
            <a:r>
              <a:rPr lang="de-CH" dirty="0" err="1"/>
              <a:t>for</a:t>
            </a:r>
            <a:r>
              <a:rPr lang="de-CH" dirty="0"/>
              <a:t> 2-4 </a:t>
            </a:r>
            <a:r>
              <a:rPr lang="de-CH" dirty="0" err="1"/>
              <a:t>weeks</a:t>
            </a:r>
            <a:r>
              <a:rPr lang="de-CH" dirty="0"/>
              <a:t> 72% </a:t>
            </a:r>
            <a:r>
              <a:rPr lang="de-CH" dirty="0" err="1"/>
              <a:t>and</a:t>
            </a:r>
            <a:r>
              <a:rPr lang="de-CH" dirty="0"/>
              <a:t> </a:t>
            </a:r>
            <a:r>
              <a:rPr lang="de-CH" dirty="0" err="1"/>
              <a:t>for</a:t>
            </a:r>
            <a:r>
              <a:rPr lang="de-CH" dirty="0"/>
              <a:t> </a:t>
            </a:r>
            <a:r>
              <a:rPr lang="de-CH" dirty="0" err="1"/>
              <a:t>more</a:t>
            </a:r>
            <a:r>
              <a:rPr lang="de-CH" dirty="0"/>
              <a:t> 83%</a:t>
            </a:r>
          </a:p>
          <a:p>
            <a:r>
              <a:rPr lang="de-CH" dirty="0"/>
              <a:t>5 </a:t>
            </a:r>
            <a:r>
              <a:rPr lang="de-CH" dirty="0" err="1"/>
              <a:t>songs</a:t>
            </a:r>
            <a:r>
              <a:rPr lang="de-CH" dirty="0"/>
              <a:t> </a:t>
            </a:r>
            <a:r>
              <a:rPr lang="de-CH" dirty="0" err="1"/>
              <a:t>were</a:t>
            </a:r>
            <a:r>
              <a:rPr lang="de-CH" dirty="0"/>
              <a:t> </a:t>
            </a:r>
            <a:r>
              <a:rPr lang="de-CH" dirty="0" err="1"/>
              <a:t>correctly</a:t>
            </a:r>
            <a:r>
              <a:rPr lang="de-CH" dirty="0"/>
              <a:t> </a:t>
            </a:r>
            <a:r>
              <a:rPr lang="de-CH" dirty="0" err="1"/>
              <a:t>predicted</a:t>
            </a:r>
            <a:r>
              <a:rPr lang="de-CH" dirty="0"/>
              <a:t> </a:t>
            </a:r>
            <a:r>
              <a:rPr lang="de-CH" dirty="0" err="1"/>
              <a:t>as</a:t>
            </a:r>
            <a:r>
              <a:rPr lang="de-CH" dirty="0"/>
              <a:t> 1-week-presence-songs, 7 </a:t>
            </a:r>
            <a:r>
              <a:rPr lang="de-CH" dirty="0" err="1"/>
              <a:t>were</a:t>
            </a:r>
            <a:r>
              <a:rPr lang="de-CH" dirty="0"/>
              <a:t> </a:t>
            </a:r>
            <a:r>
              <a:rPr lang="de-CH" dirty="0" err="1"/>
              <a:t>erroneously</a:t>
            </a:r>
            <a:r>
              <a:rPr lang="de-CH" dirty="0"/>
              <a:t> </a:t>
            </a:r>
            <a:r>
              <a:rPr lang="de-CH" dirty="0" err="1"/>
              <a:t>classified</a:t>
            </a:r>
            <a:r>
              <a:rPr lang="de-CH" dirty="0"/>
              <a:t> </a:t>
            </a:r>
            <a:r>
              <a:rPr lang="de-CH" dirty="0" err="1"/>
              <a:t>as</a:t>
            </a:r>
            <a:r>
              <a:rPr lang="de-CH" dirty="0"/>
              <a:t> 2-4-week-presence-songs </a:t>
            </a:r>
            <a:r>
              <a:rPr lang="de-CH" dirty="0" err="1"/>
              <a:t>and</a:t>
            </a:r>
            <a:r>
              <a:rPr lang="de-CH" dirty="0"/>
              <a:t> 2 </a:t>
            </a:r>
            <a:r>
              <a:rPr lang="de-CH" dirty="0" err="1"/>
              <a:t>erroneously</a:t>
            </a:r>
            <a:r>
              <a:rPr lang="de-CH" dirty="0"/>
              <a:t> </a:t>
            </a:r>
            <a:r>
              <a:rPr lang="de-CH" dirty="0" err="1"/>
              <a:t>as</a:t>
            </a:r>
            <a:r>
              <a:rPr lang="de-CH" dirty="0"/>
              <a:t> </a:t>
            </a:r>
            <a:r>
              <a:rPr lang="de-CH" dirty="0" err="1"/>
              <a:t>more</a:t>
            </a:r>
            <a:r>
              <a:rPr lang="de-CH" dirty="0"/>
              <a:t>-</a:t>
            </a:r>
            <a:r>
              <a:rPr lang="de-CH" dirty="0" err="1"/>
              <a:t>than</a:t>
            </a:r>
            <a:r>
              <a:rPr lang="de-CH" dirty="0"/>
              <a:t>-a-</a:t>
            </a:r>
            <a:r>
              <a:rPr lang="de-CH" dirty="0" err="1"/>
              <a:t>month</a:t>
            </a:r>
            <a:r>
              <a:rPr lang="de-CH" dirty="0"/>
              <a:t>-songs</a:t>
            </a:r>
          </a:p>
          <a:p>
            <a:r>
              <a:rPr lang="de-CH" dirty="0"/>
              <a:t>38 </a:t>
            </a:r>
            <a:r>
              <a:rPr lang="de-CH" dirty="0" err="1"/>
              <a:t>songs</a:t>
            </a:r>
            <a:r>
              <a:rPr lang="de-CH" dirty="0"/>
              <a:t> </a:t>
            </a:r>
            <a:r>
              <a:rPr lang="de-CH" dirty="0" err="1"/>
              <a:t>were</a:t>
            </a:r>
            <a:r>
              <a:rPr lang="de-CH" dirty="0"/>
              <a:t> </a:t>
            </a:r>
            <a:r>
              <a:rPr lang="de-CH" dirty="0" err="1"/>
              <a:t>correctly</a:t>
            </a:r>
            <a:r>
              <a:rPr lang="de-CH" dirty="0"/>
              <a:t> </a:t>
            </a:r>
            <a:r>
              <a:rPr lang="de-CH" dirty="0" err="1"/>
              <a:t>predicted</a:t>
            </a:r>
            <a:r>
              <a:rPr lang="de-CH" dirty="0"/>
              <a:t> </a:t>
            </a:r>
            <a:r>
              <a:rPr lang="de-CH" dirty="0" err="1"/>
              <a:t>as</a:t>
            </a:r>
            <a:r>
              <a:rPr lang="de-CH" dirty="0"/>
              <a:t> 2-4-week-presence-songs, 0 </a:t>
            </a:r>
            <a:r>
              <a:rPr lang="de-CH" dirty="0" err="1"/>
              <a:t>were</a:t>
            </a:r>
            <a:r>
              <a:rPr lang="de-CH" dirty="0"/>
              <a:t> </a:t>
            </a:r>
            <a:r>
              <a:rPr lang="de-CH" dirty="0" err="1"/>
              <a:t>erroneously</a:t>
            </a:r>
            <a:r>
              <a:rPr lang="de-CH" dirty="0"/>
              <a:t> </a:t>
            </a:r>
            <a:r>
              <a:rPr lang="de-CH" dirty="0" err="1"/>
              <a:t>classified</a:t>
            </a:r>
            <a:r>
              <a:rPr lang="de-CH" dirty="0"/>
              <a:t> </a:t>
            </a:r>
            <a:r>
              <a:rPr lang="de-CH" dirty="0" err="1"/>
              <a:t>as</a:t>
            </a:r>
            <a:r>
              <a:rPr lang="de-CH" dirty="0"/>
              <a:t> 1-week-presence-songs </a:t>
            </a:r>
            <a:r>
              <a:rPr lang="de-CH" dirty="0" err="1"/>
              <a:t>and</a:t>
            </a:r>
            <a:r>
              <a:rPr lang="de-CH" dirty="0"/>
              <a:t> 10 </a:t>
            </a:r>
            <a:r>
              <a:rPr lang="de-CH" dirty="0" err="1"/>
              <a:t>erroneously</a:t>
            </a:r>
            <a:r>
              <a:rPr lang="de-CH" dirty="0"/>
              <a:t> </a:t>
            </a:r>
            <a:r>
              <a:rPr lang="de-CH" dirty="0" err="1"/>
              <a:t>as</a:t>
            </a:r>
            <a:r>
              <a:rPr lang="de-CH" dirty="0"/>
              <a:t> </a:t>
            </a:r>
            <a:r>
              <a:rPr lang="de-CH" dirty="0" err="1"/>
              <a:t>more</a:t>
            </a:r>
            <a:r>
              <a:rPr lang="de-CH" dirty="0"/>
              <a:t>-</a:t>
            </a:r>
            <a:r>
              <a:rPr lang="de-CH" dirty="0" err="1"/>
              <a:t>than</a:t>
            </a:r>
            <a:r>
              <a:rPr lang="de-CH" dirty="0"/>
              <a:t>-a-</a:t>
            </a:r>
            <a:r>
              <a:rPr lang="de-CH" dirty="0" err="1"/>
              <a:t>month</a:t>
            </a:r>
            <a:r>
              <a:rPr lang="de-CH" dirty="0"/>
              <a:t>-songs</a:t>
            </a:r>
          </a:p>
          <a:p>
            <a:r>
              <a:rPr lang="de-CH" dirty="0"/>
              <a:t>58 </a:t>
            </a:r>
            <a:r>
              <a:rPr lang="de-CH" dirty="0" err="1"/>
              <a:t>songs</a:t>
            </a:r>
            <a:r>
              <a:rPr lang="de-CH" dirty="0"/>
              <a:t> </a:t>
            </a:r>
            <a:r>
              <a:rPr lang="de-CH" dirty="0" err="1"/>
              <a:t>were</a:t>
            </a:r>
            <a:r>
              <a:rPr lang="de-CH" dirty="0"/>
              <a:t> </a:t>
            </a:r>
            <a:r>
              <a:rPr lang="de-CH" dirty="0" err="1"/>
              <a:t>correctly</a:t>
            </a:r>
            <a:r>
              <a:rPr lang="de-CH" dirty="0"/>
              <a:t> </a:t>
            </a:r>
            <a:r>
              <a:rPr lang="de-CH" dirty="0" err="1"/>
              <a:t>predicted</a:t>
            </a:r>
            <a:r>
              <a:rPr lang="de-CH" dirty="0"/>
              <a:t> </a:t>
            </a:r>
            <a:r>
              <a:rPr lang="de-CH" dirty="0" err="1"/>
              <a:t>as</a:t>
            </a:r>
            <a:r>
              <a:rPr lang="de-CH" dirty="0"/>
              <a:t> </a:t>
            </a:r>
            <a:r>
              <a:rPr lang="de-CH" dirty="0" err="1"/>
              <a:t>more</a:t>
            </a:r>
            <a:r>
              <a:rPr lang="de-CH" dirty="0"/>
              <a:t>-</a:t>
            </a:r>
            <a:r>
              <a:rPr lang="de-CH" dirty="0" err="1"/>
              <a:t>than</a:t>
            </a:r>
            <a:r>
              <a:rPr lang="de-CH" dirty="0"/>
              <a:t>-a-</a:t>
            </a:r>
            <a:r>
              <a:rPr lang="de-CH" dirty="0" err="1"/>
              <a:t>month</a:t>
            </a:r>
            <a:r>
              <a:rPr lang="de-CH" dirty="0"/>
              <a:t>-songs, 0 </a:t>
            </a:r>
            <a:r>
              <a:rPr lang="de-CH" dirty="0" err="1"/>
              <a:t>were</a:t>
            </a:r>
            <a:r>
              <a:rPr lang="de-CH" dirty="0"/>
              <a:t> </a:t>
            </a:r>
            <a:r>
              <a:rPr lang="de-CH" dirty="0" err="1"/>
              <a:t>erroneously</a:t>
            </a:r>
            <a:r>
              <a:rPr lang="de-CH" dirty="0"/>
              <a:t> </a:t>
            </a:r>
            <a:r>
              <a:rPr lang="de-CH" dirty="0" err="1"/>
              <a:t>classified</a:t>
            </a:r>
            <a:r>
              <a:rPr lang="de-CH" dirty="0"/>
              <a:t> </a:t>
            </a:r>
            <a:r>
              <a:rPr lang="de-CH" dirty="0" err="1"/>
              <a:t>as</a:t>
            </a:r>
            <a:r>
              <a:rPr lang="de-CH" dirty="0"/>
              <a:t> 1-week-presence-songs </a:t>
            </a:r>
            <a:r>
              <a:rPr lang="de-CH" dirty="0" err="1"/>
              <a:t>and</a:t>
            </a:r>
            <a:r>
              <a:rPr lang="de-CH" dirty="0"/>
              <a:t> 8 </a:t>
            </a:r>
            <a:r>
              <a:rPr lang="de-CH" dirty="0" err="1"/>
              <a:t>erroneously</a:t>
            </a:r>
            <a:r>
              <a:rPr lang="de-CH" dirty="0"/>
              <a:t> </a:t>
            </a:r>
            <a:r>
              <a:rPr lang="de-CH" dirty="0" err="1"/>
              <a:t>as</a:t>
            </a:r>
            <a:r>
              <a:rPr lang="de-CH" dirty="0"/>
              <a:t> 2-4-week-presence-songs</a:t>
            </a:r>
          </a:p>
          <a:p>
            <a:endParaRPr lang="en-GB" sz="3600" dirty="0"/>
          </a:p>
        </p:txBody>
      </p:sp>
      <p:pic>
        <p:nvPicPr>
          <p:cNvPr id="4" name="Grafik 3">
            <a:extLst>
              <a:ext uri="{FF2B5EF4-FFF2-40B4-BE49-F238E27FC236}">
                <a16:creationId xmlns:a16="http://schemas.microsoft.com/office/drawing/2014/main" id="{B104A200-D4A9-C14F-ACFC-2CA70A277821}"/>
              </a:ext>
            </a:extLst>
          </p:cNvPr>
          <p:cNvPicPr>
            <a:picLocks noChangeAspect="1"/>
          </p:cNvPicPr>
          <p:nvPr/>
        </p:nvPicPr>
        <p:blipFill>
          <a:blip r:embed="rId2"/>
          <a:stretch>
            <a:fillRect/>
          </a:stretch>
        </p:blipFill>
        <p:spPr>
          <a:xfrm>
            <a:off x="8239990" y="1432525"/>
            <a:ext cx="3600186" cy="1718447"/>
          </a:xfrm>
          <a:prstGeom prst="rect">
            <a:avLst/>
          </a:prstGeom>
        </p:spPr>
      </p:pic>
    </p:spTree>
    <p:extLst>
      <p:ext uri="{BB962C8B-B14F-4D97-AF65-F5344CB8AC3E}">
        <p14:creationId xmlns:p14="http://schemas.microsoft.com/office/powerpoint/2010/main" val="32767316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endParaRPr lang="en-GB" dirty="0"/>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a:xfrm>
            <a:off x="838200" y="1825625"/>
            <a:ext cx="4599157" cy="4351338"/>
          </a:xfrm>
        </p:spPr>
        <p:txBody>
          <a:bodyPr>
            <a:normAutofit/>
          </a:bodyPr>
          <a:lstStyle/>
          <a:p>
            <a:pPr marL="0" indent="0">
              <a:buNone/>
            </a:pPr>
            <a:r>
              <a:rPr lang="en-GB" b="1" dirty="0">
                <a:sym typeface="Wingdings" pitchFamily="2" charset="2"/>
              </a:rPr>
              <a:t>Machine Learning Model to predict the duration on chart</a:t>
            </a:r>
          </a:p>
          <a:p>
            <a:pPr marL="0" indent="0">
              <a:buNone/>
            </a:pPr>
            <a:r>
              <a:rPr lang="en-GB" dirty="0">
                <a:sym typeface="Wingdings" pitchFamily="2" charset="2"/>
              </a:rPr>
              <a:t>Hyperparameter Tuning – </a:t>
            </a:r>
            <a:br>
              <a:rPr lang="en-GB" dirty="0">
                <a:sym typeface="Wingdings" pitchFamily="2" charset="2"/>
              </a:rPr>
            </a:br>
            <a:r>
              <a:rPr lang="de-CH" i="1" dirty="0" err="1"/>
              <a:t>Although</a:t>
            </a:r>
            <a:r>
              <a:rPr lang="de-CH" i="1" dirty="0"/>
              <a:t> </a:t>
            </a:r>
            <a:r>
              <a:rPr lang="de-CH" i="1" dirty="0" err="1"/>
              <a:t>many</a:t>
            </a:r>
            <a:r>
              <a:rPr lang="de-CH" i="1" dirty="0"/>
              <a:t> different </a:t>
            </a:r>
            <a:r>
              <a:rPr lang="de-CH" i="1" dirty="0" err="1"/>
              <a:t>parameter</a:t>
            </a:r>
            <a:r>
              <a:rPr lang="de-CH" i="1" dirty="0"/>
              <a:t> </a:t>
            </a:r>
            <a:br>
              <a:rPr lang="de-CH" i="1" dirty="0"/>
            </a:br>
            <a:r>
              <a:rPr lang="de-CH" i="1" dirty="0" err="1"/>
              <a:t>changes</a:t>
            </a:r>
            <a:r>
              <a:rPr lang="de-CH" i="1" dirty="0"/>
              <a:t> </a:t>
            </a:r>
            <a:r>
              <a:rPr lang="de-CH" i="1" dirty="0" err="1"/>
              <a:t>were</a:t>
            </a:r>
            <a:r>
              <a:rPr lang="de-CH" i="1" dirty="0"/>
              <a:t> </a:t>
            </a:r>
            <a:r>
              <a:rPr lang="de-CH" i="1" dirty="0" err="1"/>
              <a:t>tried</a:t>
            </a:r>
            <a:r>
              <a:rPr lang="de-CH" i="1" dirty="0"/>
              <a:t>, </a:t>
            </a:r>
            <a:r>
              <a:rPr lang="de-CH" i="1" dirty="0" err="1"/>
              <a:t>the</a:t>
            </a:r>
            <a:r>
              <a:rPr lang="de-CH" i="1" dirty="0"/>
              <a:t> </a:t>
            </a:r>
            <a:r>
              <a:rPr lang="de-CH" i="1" dirty="0" err="1"/>
              <a:t>model</a:t>
            </a:r>
            <a:r>
              <a:rPr lang="de-CH" i="1" dirty="0"/>
              <a:t> </a:t>
            </a:r>
            <a:br>
              <a:rPr lang="de-CH" i="1" dirty="0"/>
            </a:br>
            <a:r>
              <a:rPr lang="de-CH" i="1" dirty="0" err="1"/>
              <a:t>could</a:t>
            </a:r>
            <a:r>
              <a:rPr lang="de-CH" i="1" dirty="0"/>
              <a:t> not </a:t>
            </a:r>
            <a:r>
              <a:rPr lang="de-CH" i="1" dirty="0" err="1"/>
              <a:t>be</a:t>
            </a:r>
            <a:r>
              <a:rPr lang="de-CH" i="1" dirty="0"/>
              <a:t> </a:t>
            </a:r>
            <a:r>
              <a:rPr lang="de-CH" i="1" dirty="0" err="1"/>
              <a:t>improved</a:t>
            </a:r>
            <a:r>
              <a:rPr lang="de-CH" i="1" dirty="0"/>
              <a:t>.</a:t>
            </a:r>
            <a:endParaRPr lang="en-GB" dirty="0">
              <a:sym typeface="Wingdings" pitchFamily="2" charset="2"/>
            </a:endParaRPr>
          </a:p>
          <a:p>
            <a:pPr marL="0" indent="0">
              <a:buNone/>
            </a:pPr>
            <a:endParaRPr lang="de-CH" b="1" dirty="0"/>
          </a:p>
          <a:p>
            <a:endParaRPr lang="en-GB" sz="3600" dirty="0"/>
          </a:p>
        </p:txBody>
      </p:sp>
      <p:pic>
        <p:nvPicPr>
          <p:cNvPr id="6" name="Grafik 5">
            <a:extLst>
              <a:ext uri="{FF2B5EF4-FFF2-40B4-BE49-F238E27FC236}">
                <a16:creationId xmlns:a16="http://schemas.microsoft.com/office/drawing/2014/main" id="{1642D777-FDC5-FE4E-B32C-62179D4D1283}"/>
              </a:ext>
            </a:extLst>
          </p:cNvPr>
          <p:cNvPicPr>
            <a:picLocks noChangeAspect="1"/>
          </p:cNvPicPr>
          <p:nvPr/>
        </p:nvPicPr>
        <p:blipFill>
          <a:blip r:embed="rId2"/>
          <a:stretch>
            <a:fillRect/>
          </a:stretch>
        </p:blipFill>
        <p:spPr>
          <a:xfrm>
            <a:off x="5437357" y="2371127"/>
            <a:ext cx="6269811" cy="2837914"/>
          </a:xfrm>
          <a:prstGeom prst="rect">
            <a:avLst/>
          </a:prstGeom>
        </p:spPr>
      </p:pic>
    </p:spTree>
    <p:extLst>
      <p:ext uri="{BB962C8B-B14F-4D97-AF65-F5344CB8AC3E}">
        <p14:creationId xmlns:p14="http://schemas.microsoft.com/office/powerpoint/2010/main" val="32881645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sz="4000" dirty="0"/>
              <a:t>What can you tell me about </a:t>
            </a:r>
            <a:r>
              <a:rPr lang="de-CH" sz="4000" dirty="0" err="1"/>
              <a:t>weeks</a:t>
            </a:r>
            <a:r>
              <a:rPr lang="de-CH" sz="4000" dirty="0"/>
              <a:t> on </a:t>
            </a:r>
            <a:r>
              <a:rPr lang="de-CH" sz="4000" dirty="0" err="1"/>
              <a:t>the</a:t>
            </a:r>
            <a:r>
              <a:rPr lang="de-CH" sz="4000" dirty="0"/>
              <a:t> </a:t>
            </a:r>
            <a:r>
              <a:rPr lang="de-CH" sz="4000" dirty="0" err="1"/>
              <a:t>chart</a:t>
            </a:r>
            <a:r>
              <a:rPr lang="en-GB" sz="4000" dirty="0"/>
              <a:t>?</a:t>
            </a:r>
            <a:endParaRPr lang="en-GB" dirty="0"/>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a:xfrm>
            <a:off x="838200" y="1825625"/>
            <a:ext cx="10814222" cy="4351338"/>
          </a:xfrm>
        </p:spPr>
        <p:txBody>
          <a:bodyPr>
            <a:normAutofit fontScale="92500" lnSpcReduction="10000"/>
          </a:bodyPr>
          <a:lstStyle/>
          <a:p>
            <a:pPr marL="0" indent="0">
              <a:buNone/>
            </a:pPr>
            <a:r>
              <a:rPr lang="en-GB" b="1" dirty="0">
                <a:sym typeface="Wingdings" pitchFamily="2" charset="2"/>
              </a:rPr>
              <a:t>Machine Learning Model to predict the duration on chart</a:t>
            </a:r>
          </a:p>
          <a:p>
            <a:pPr marL="0" indent="0">
              <a:buNone/>
            </a:pPr>
            <a:r>
              <a:rPr lang="en-GB" dirty="0">
                <a:sym typeface="Wingdings" pitchFamily="2" charset="2"/>
              </a:rPr>
              <a:t>Feature importance</a:t>
            </a:r>
          </a:p>
          <a:p>
            <a:pPr marL="0" indent="0">
              <a:buNone/>
            </a:pPr>
            <a:r>
              <a:rPr lang="de-CH" dirty="0"/>
              <a:t>Interpretation:</a:t>
            </a:r>
          </a:p>
          <a:p>
            <a:r>
              <a:rPr lang="de-CH" dirty="0" err="1"/>
              <a:t>season</a:t>
            </a:r>
            <a:r>
              <a:rPr lang="de-CH" dirty="0"/>
              <a:t> </a:t>
            </a:r>
            <a:r>
              <a:rPr lang="de-CH" dirty="0" err="1"/>
              <a:t>seems</a:t>
            </a:r>
            <a:r>
              <a:rPr lang="de-CH" dirty="0"/>
              <a:t> </a:t>
            </a:r>
            <a:r>
              <a:rPr lang="de-CH" dirty="0" err="1"/>
              <a:t>to</a:t>
            </a:r>
            <a:r>
              <a:rPr lang="de-CH" dirty="0"/>
              <a:t> </a:t>
            </a:r>
            <a:r>
              <a:rPr lang="de-CH" dirty="0" err="1"/>
              <a:t>be</a:t>
            </a:r>
            <a:r>
              <a:rPr lang="de-CH" dirty="0"/>
              <a:t> </a:t>
            </a:r>
            <a:r>
              <a:rPr lang="de-CH" dirty="0" err="1"/>
              <a:t>the</a:t>
            </a:r>
            <a:r>
              <a:rPr lang="de-CH" dirty="0"/>
              <a:t> </a:t>
            </a:r>
            <a:r>
              <a:rPr lang="de-CH" dirty="0" err="1"/>
              <a:t>most</a:t>
            </a:r>
            <a:r>
              <a:rPr lang="de-CH" dirty="0"/>
              <a:t> </a:t>
            </a:r>
            <a:r>
              <a:rPr lang="de-CH" dirty="0" err="1"/>
              <a:t>influential</a:t>
            </a:r>
            <a:r>
              <a:rPr lang="de-CH" dirty="0"/>
              <a:t> variable </a:t>
            </a:r>
            <a:r>
              <a:rPr lang="de-CH" dirty="0" err="1"/>
              <a:t>with</a:t>
            </a:r>
            <a:r>
              <a:rPr lang="de-CH" dirty="0"/>
              <a:t> </a:t>
            </a:r>
            <a:r>
              <a:rPr lang="de-CH" dirty="0" err="1"/>
              <a:t>nearly</a:t>
            </a:r>
            <a:r>
              <a:rPr lang="de-CH" dirty="0"/>
              <a:t> 20%</a:t>
            </a:r>
          </a:p>
          <a:p>
            <a:r>
              <a:rPr lang="de-CH" dirty="0" err="1"/>
              <a:t>week</a:t>
            </a:r>
            <a:r>
              <a:rPr lang="de-CH" dirty="0"/>
              <a:t> </a:t>
            </a:r>
            <a:r>
              <a:rPr lang="de-CH" dirty="0" err="1"/>
              <a:t>position</a:t>
            </a:r>
            <a:r>
              <a:rPr lang="de-CH" dirty="0"/>
              <a:t>, </a:t>
            </a:r>
            <a:r>
              <a:rPr lang="de-CH" dirty="0" err="1"/>
              <a:t>year</a:t>
            </a:r>
            <a:r>
              <a:rPr lang="de-CH" dirty="0"/>
              <a:t> </a:t>
            </a:r>
            <a:r>
              <a:rPr lang="de-CH" dirty="0" err="1"/>
              <a:t>and</a:t>
            </a:r>
            <a:r>
              <a:rPr lang="de-CH" dirty="0"/>
              <a:t> </a:t>
            </a:r>
            <a:r>
              <a:rPr lang="de-CH" dirty="0" err="1"/>
              <a:t>number</a:t>
            </a:r>
            <a:r>
              <a:rPr lang="de-CH" dirty="0"/>
              <a:t> </a:t>
            </a:r>
            <a:r>
              <a:rPr lang="de-CH" dirty="0" err="1"/>
              <a:t>of</a:t>
            </a:r>
            <a:r>
              <a:rPr lang="de-CH" dirty="0"/>
              <a:t> Days </a:t>
            </a:r>
            <a:r>
              <a:rPr lang="de-CH" dirty="0" err="1"/>
              <a:t>to</a:t>
            </a:r>
            <a:r>
              <a:rPr lang="de-CH" dirty="0"/>
              <a:t> </a:t>
            </a:r>
            <a:br>
              <a:rPr lang="de-CH" dirty="0"/>
            </a:br>
            <a:r>
              <a:rPr lang="de-CH" dirty="0"/>
              <a:t>Christmas </a:t>
            </a:r>
            <a:r>
              <a:rPr lang="de-CH" dirty="0" err="1"/>
              <a:t>are</a:t>
            </a:r>
            <a:r>
              <a:rPr lang="de-CH" dirty="0"/>
              <a:t> also </a:t>
            </a:r>
            <a:r>
              <a:rPr lang="de-CH" dirty="0" err="1"/>
              <a:t>influential</a:t>
            </a:r>
            <a:r>
              <a:rPr lang="de-CH" dirty="0"/>
              <a:t> </a:t>
            </a:r>
            <a:r>
              <a:rPr lang="de-CH" dirty="0" err="1"/>
              <a:t>with</a:t>
            </a:r>
            <a:r>
              <a:rPr lang="de-CH" dirty="0"/>
              <a:t> </a:t>
            </a:r>
            <a:r>
              <a:rPr lang="de-CH" dirty="0" err="1"/>
              <a:t>each</a:t>
            </a:r>
            <a:r>
              <a:rPr lang="de-CH" dirty="0"/>
              <a:t> </a:t>
            </a:r>
            <a:r>
              <a:rPr lang="de-CH" dirty="0" err="1"/>
              <a:t>more</a:t>
            </a:r>
            <a:r>
              <a:rPr lang="de-CH" dirty="0"/>
              <a:t> </a:t>
            </a:r>
            <a:br>
              <a:rPr lang="de-CH" dirty="0"/>
            </a:br>
            <a:r>
              <a:rPr lang="de-CH" dirty="0" err="1"/>
              <a:t>than</a:t>
            </a:r>
            <a:r>
              <a:rPr lang="de-CH" dirty="0"/>
              <a:t> 10%</a:t>
            </a:r>
          </a:p>
          <a:p>
            <a:r>
              <a:rPr lang="de-CH" dirty="0" err="1"/>
              <a:t>the</a:t>
            </a:r>
            <a:r>
              <a:rPr lang="de-CH" dirty="0"/>
              <a:t> </a:t>
            </a:r>
            <a:r>
              <a:rPr lang="de-CH" dirty="0" err="1"/>
              <a:t>remaining</a:t>
            </a:r>
            <a:r>
              <a:rPr lang="de-CH" dirty="0"/>
              <a:t> 8 variables </a:t>
            </a:r>
            <a:r>
              <a:rPr lang="de-CH" dirty="0" err="1"/>
              <a:t>are</a:t>
            </a:r>
            <a:r>
              <a:rPr lang="de-CH" dirty="0"/>
              <a:t> </a:t>
            </a:r>
            <a:r>
              <a:rPr lang="de-CH" dirty="0" err="1"/>
              <a:t>between</a:t>
            </a:r>
            <a:r>
              <a:rPr lang="de-CH" dirty="0"/>
              <a:t> </a:t>
            </a:r>
            <a:r>
              <a:rPr lang="de-CH" dirty="0" err="1"/>
              <a:t>nearly</a:t>
            </a:r>
            <a:r>
              <a:rPr lang="de-CH" dirty="0"/>
              <a:t> 2% </a:t>
            </a:r>
            <a:br>
              <a:rPr lang="de-CH" dirty="0"/>
            </a:br>
            <a:r>
              <a:rPr lang="de-CH" dirty="0" err="1"/>
              <a:t>and</a:t>
            </a:r>
            <a:r>
              <a:rPr lang="de-CH" dirty="0"/>
              <a:t> 9%</a:t>
            </a:r>
          </a:p>
          <a:p>
            <a:r>
              <a:rPr lang="de-CH" dirty="0" err="1"/>
              <a:t>whether</a:t>
            </a:r>
            <a:r>
              <a:rPr lang="de-CH" dirty="0"/>
              <a:t> </a:t>
            </a:r>
            <a:r>
              <a:rPr lang="de-CH" dirty="0" err="1"/>
              <a:t>the</a:t>
            </a:r>
            <a:r>
              <a:rPr lang="de-CH" dirty="0"/>
              <a:t> </a:t>
            </a:r>
            <a:r>
              <a:rPr lang="de-CH" dirty="0" err="1"/>
              <a:t>song</a:t>
            </a:r>
            <a:r>
              <a:rPr lang="de-CH" dirty="0"/>
              <a:t> </a:t>
            </a:r>
            <a:r>
              <a:rPr lang="de-CH" dirty="0" err="1"/>
              <a:t>first</a:t>
            </a:r>
            <a:r>
              <a:rPr lang="de-CH" dirty="0"/>
              <a:t> </a:t>
            </a:r>
            <a:r>
              <a:rPr lang="de-CH" dirty="0" err="1"/>
              <a:t>appeared</a:t>
            </a:r>
            <a:r>
              <a:rPr lang="de-CH" dirty="0"/>
              <a:t> </a:t>
            </a:r>
            <a:r>
              <a:rPr lang="de-CH" dirty="0" err="1"/>
              <a:t>before</a:t>
            </a:r>
            <a:r>
              <a:rPr lang="de-CH" dirty="0"/>
              <a:t> </a:t>
            </a:r>
            <a:r>
              <a:rPr lang="de-CH" dirty="0" err="1"/>
              <a:t>or</a:t>
            </a:r>
            <a:r>
              <a:rPr lang="de-CH" dirty="0"/>
              <a:t> after </a:t>
            </a:r>
            <a:br>
              <a:rPr lang="de-CH" dirty="0"/>
            </a:br>
            <a:r>
              <a:rPr lang="de-CH" dirty="0"/>
              <a:t>Christmas </a:t>
            </a:r>
            <a:r>
              <a:rPr lang="de-CH" dirty="0" err="1"/>
              <a:t>seems</a:t>
            </a:r>
            <a:r>
              <a:rPr lang="de-CH" dirty="0"/>
              <a:t> </a:t>
            </a:r>
            <a:r>
              <a:rPr lang="de-CH" dirty="0" err="1"/>
              <a:t>to</a:t>
            </a:r>
            <a:r>
              <a:rPr lang="de-CH" dirty="0"/>
              <a:t> </a:t>
            </a:r>
            <a:r>
              <a:rPr lang="de-CH" dirty="0" err="1"/>
              <a:t>have</a:t>
            </a:r>
            <a:r>
              <a:rPr lang="de-CH" dirty="0"/>
              <a:t> </a:t>
            </a:r>
            <a:r>
              <a:rPr lang="de-CH" dirty="0" err="1"/>
              <a:t>the</a:t>
            </a:r>
            <a:r>
              <a:rPr lang="de-CH" dirty="0"/>
              <a:t> least </a:t>
            </a:r>
            <a:r>
              <a:rPr lang="de-CH" dirty="0" err="1"/>
              <a:t>impact</a:t>
            </a:r>
            <a:endParaRPr lang="de-CH" dirty="0"/>
          </a:p>
          <a:p>
            <a:pPr marL="0" indent="0">
              <a:buNone/>
            </a:pPr>
            <a:endParaRPr lang="de-CH" b="1" dirty="0"/>
          </a:p>
          <a:p>
            <a:endParaRPr lang="en-GB" sz="3600" dirty="0"/>
          </a:p>
        </p:txBody>
      </p:sp>
      <p:sp>
        <p:nvSpPr>
          <p:cNvPr id="5" name="Textfeld 4">
            <a:extLst>
              <a:ext uri="{FF2B5EF4-FFF2-40B4-BE49-F238E27FC236}">
                <a16:creationId xmlns:a16="http://schemas.microsoft.com/office/drawing/2014/main" id="{1FB75F8D-39E9-DA40-BB58-69BE4D569878}"/>
              </a:ext>
            </a:extLst>
          </p:cNvPr>
          <p:cNvSpPr txBox="1"/>
          <p:nvPr/>
        </p:nvSpPr>
        <p:spPr>
          <a:xfrm>
            <a:off x="9415849" y="2001795"/>
            <a:ext cx="184731" cy="369332"/>
          </a:xfrm>
          <a:prstGeom prst="rect">
            <a:avLst/>
          </a:prstGeom>
          <a:noFill/>
        </p:spPr>
        <p:txBody>
          <a:bodyPr wrap="none" rtlCol="0">
            <a:spAutoFit/>
          </a:bodyPr>
          <a:lstStyle/>
          <a:p>
            <a:endParaRPr lang="en-GB" dirty="0"/>
          </a:p>
        </p:txBody>
      </p:sp>
      <p:pic>
        <p:nvPicPr>
          <p:cNvPr id="4" name="Grafik 3">
            <a:extLst>
              <a:ext uri="{FF2B5EF4-FFF2-40B4-BE49-F238E27FC236}">
                <a16:creationId xmlns:a16="http://schemas.microsoft.com/office/drawing/2014/main" id="{99FBAF26-A449-9048-AD3B-600C7852BBEB}"/>
              </a:ext>
            </a:extLst>
          </p:cNvPr>
          <p:cNvPicPr>
            <a:picLocks noChangeAspect="1"/>
          </p:cNvPicPr>
          <p:nvPr/>
        </p:nvPicPr>
        <p:blipFill>
          <a:blip r:embed="rId2"/>
          <a:stretch>
            <a:fillRect/>
          </a:stretch>
        </p:blipFill>
        <p:spPr>
          <a:xfrm>
            <a:off x="8102600" y="4099271"/>
            <a:ext cx="4089400" cy="2692400"/>
          </a:xfrm>
          <a:prstGeom prst="rect">
            <a:avLst/>
          </a:prstGeom>
        </p:spPr>
      </p:pic>
    </p:spTree>
    <p:extLst>
      <p:ext uri="{BB962C8B-B14F-4D97-AF65-F5344CB8AC3E}">
        <p14:creationId xmlns:p14="http://schemas.microsoft.com/office/powerpoint/2010/main" val="947145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a:t>General Information on the data</a:t>
            </a:r>
            <a:endParaRPr lang="en-GB" dirty="0"/>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a:xfrm>
            <a:off x="838200" y="1825624"/>
            <a:ext cx="10515600" cy="4910841"/>
          </a:xfrm>
        </p:spPr>
        <p:txBody>
          <a:bodyPr>
            <a:normAutofit lnSpcReduction="10000"/>
          </a:bodyPr>
          <a:lstStyle/>
          <a:p>
            <a:r>
              <a:rPr lang="en-GB" sz="3600" dirty="0"/>
              <a:t>Some data-wrangling was done in MS Excel:</a:t>
            </a:r>
            <a:br>
              <a:rPr lang="en-GB" sz="3600" dirty="0"/>
            </a:br>
            <a:r>
              <a:rPr lang="en-GB" sz="3600" dirty="0"/>
              <a:t>I added a column that indicates whether the performer is an individual or a group</a:t>
            </a:r>
          </a:p>
          <a:p>
            <a:r>
              <a:rPr lang="en-GB" sz="3600" dirty="0"/>
              <a:t>Thereafter, I added some more variables to the dataset that were derived from the information given, like: </a:t>
            </a:r>
          </a:p>
          <a:p>
            <a:pPr lvl="1"/>
            <a:r>
              <a:rPr lang="en-GB" sz="3200" dirty="0"/>
              <a:t>first position of a song before or after Christmas</a:t>
            </a:r>
          </a:p>
          <a:p>
            <a:pPr lvl="1"/>
            <a:r>
              <a:rPr lang="en-GB" sz="3200" dirty="0"/>
              <a:t>Number of days to Christmas of a record</a:t>
            </a:r>
          </a:p>
          <a:p>
            <a:pPr lvl="1"/>
            <a:r>
              <a:rPr lang="en-GB" sz="3200" dirty="0"/>
              <a:t>Does the title contain “Christmas”</a:t>
            </a:r>
          </a:p>
          <a:p>
            <a:pPr lvl="1"/>
            <a:r>
              <a:rPr lang="en-GB" sz="3200" dirty="0"/>
              <a:t>etc. (cf. </a:t>
            </a:r>
            <a:r>
              <a:rPr lang="en-GB" sz="3200" dirty="0" err="1"/>
              <a:t>Jupyter</a:t>
            </a:r>
            <a:r>
              <a:rPr lang="en-GB" sz="3200" dirty="0"/>
              <a:t> Notebook)</a:t>
            </a:r>
          </a:p>
        </p:txBody>
      </p:sp>
    </p:spTree>
    <p:extLst>
      <p:ext uri="{BB962C8B-B14F-4D97-AF65-F5344CB8AC3E}">
        <p14:creationId xmlns:p14="http://schemas.microsoft.com/office/powerpoint/2010/main" val="3128267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Some more information on the data…</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lnSpcReduction="10000"/>
          </a:bodyPr>
          <a:lstStyle/>
          <a:p>
            <a:pPr marL="0" indent="0">
              <a:buNone/>
            </a:pPr>
            <a:r>
              <a:rPr lang="en-GB" sz="3600" dirty="0"/>
              <a:t>Counting the numbers of datasets that have “Christmas” in their title:</a:t>
            </a:r>
          </a:p>
          <a:p>
            <a:pPr lvl="2"/>
            <a:r>
              <a:rPr lang="en-GB" sz="2800" dirty="0"/>
              <a:t>234 (60.5%) without “Christmas”</a:t>
            </a:r>
          </a:p>
          <a:p>
            <a:pPr lvl="2"/>
            <a:r>
              <a:rPr lang="en-GB" sz="2800" dirty="0"/>
              <a:t>153 (39.5%) with “Christmas”</a:t>
            </a:r>
            <a:br>
              <a:rPr lang="en-GB" sz="2800" dirty="0"/>
            </a:br>
            <a:endParaRPr lang="en-GB" sz="2800" dirty="0"/>
          </a:p>
          <a:p>
            <a:pPr marL="0" indent="0">
              <a:buNone/>
            </a:pPr>
            <a:r>
              <a:rPr lang="en-GB" sz="3600" dirty="0"/>
              <a:t>Counting the numbers of unique songs that have “Christmas” in their title:</a:t>
            </a:r>
          </a:p>
          <a:p>
            <a:pPr lvl="2"/>
            <a:r>
              <a:rPr lang="en-GB" sz="2800" dirty="0"/>
              <a:t>44 (56.4%) without “Christmas”</a:t>
            </a:r>
          </a:p>
          <a:p>
            <a:pPr lvl="2"/>
            <a:r>
              <a:rPr lang="en-GB" sz="2800" dirty="0"/>
              <a:t>34 (43.6%) with “Christmas”</a:t>
            </a:r>
            <a:br>
              <a:rPr lang="en-GB" sz="2800" dirty="0"/>
            </a:br>
            <a:endParaRPr lang="en-GB" sz="2800" dirty="0"/>
          </a:p>
          <a:p>
            <a:endParaRPr lang="en-GB" sz="3600" dirty="0"/>
          </a:p>
        </p:txBody>
      </p:sp>
    </p:spTree>
    <p:extLst>
      <p:ext uri="{BB962C8B-B14F-4D97-AF65-F5344CB8AC3E}">
        <p14:creationId xmlns:p14="http://schemas.microsoft.com/office/powerpoint/2010/main" val="39111131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Some more information on the data…</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pPr marL="0" indent="0">
              <a:buNone/>
            </a:pPr>
            <a:r>
              <a:rPr lang="en-GB" sz="3600" dirty="0"/>
              <a:t>Some graphic information on the split:</a:t>
            </a:r>
          </a:p>
          <a:p>
            <a:pPr marL="0" indent="0">
              <a:buNone/>
            </a:pPr>
            <a:br>
              <a:rPr lang="en-GB" sz="2800" dirty="0"/>
            </a:br>
            <a:endParaRPr lang="en-GB" sz="2800" dirty="0"/>
          </a:p>
          <a:p>
            <a:endParaRPr lang="en-GB" sz="3600" dirty="0"/>
          </a:p>
        </p:txBody>
      </p:sp>
      <p:pic>
        <p:nvPicPr>
          <p:cNvPr id="5126" name="Picture 6">
            <a:extLst>
              <a:ext uri="{FF2B5EF4-FFF2-40B4-BE49-F238E27FC236}">
                <a16:creationId xmlns:a16="http://schemas.microsoft.com/office/drawing/2014/main" id="{8F8D3E8C-B1A1-384F-BB06-871E9071D8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15" y="2768252"/>
            <a:ext cx="5607285" cy="3916646"/>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C4125E26-970B-9441-9B4C-5BB40183EF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5099" y="2768252"/>
            <a:ext cx="5607285" cy="3916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932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General Information on the data</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a:xfrm>
            <a:off x="659757" y="1825625"/>
            <a:ext cx="11532243" cy="4351338"/>
          </a:xfrm>
        </p:spPr>
        <p:txBody>
          <a:bodyPr>
            <a:normAutofit/>
          </a:bodyPr>
          <a:lstStyle/>
          <a:p>
            <a:pPr marL="0" indent="0">
              <a:buNone/>
            </a:pPr>
            <a:r>
              <a:rPr lang="en-GB" sz="3600" dirty="0"/>
              <a:t>Data Problem I: </a:t>
            </a:r>
            <a:br>
              <a:rPr lang="en-GB" sz="3600" dirty="0"/>
            </a:br>
            <a:r>
              <a:rPr lang="en-GB" dirty="0"/>
              <a:t>The peak-position does not match with the minimal week-position for 3 songs:</a:t>
            </a:r>
          </a:p>
        </p:txBody>
      </p:sp>
      <p:grpSp>
        <p:nvGrpSpPr>
          <p:cNvPr id="13" name="Gruppieren 12">
            <a:extLst>
              <a:ext uri="{FF2B5EF4-FFF2-40B4-BE49-F238E27FC236}">
                <a16:creationId xmlns:a16="http://schemas.microsoft.com/office/drawing/2014/main" id="{966580B5-23A3-4F43-88B1-E78961269FA6}"/>
              </a:ext>
            </a:extLst>
          </p:cNvPr>
          <p:cNvGrpSpPr/>
          <p:nvPr/>
        </p:nvGrpSpPr>
        <p:grpSpPr>
          <a:xfrm>
            <a:off x="1866899" y="2775397"/>
            <a:ext cx="8458201" cy="3536503"/>
            <a:chOff x="2041070" y="2956372"/>
            <a:chExt cx="8458201" cy="3536503"/>
          </a:xfrm>
        </p:grpSpPr>
        <p:pic>
          <p:nvPicPr>
            <p:cNvPr id="5" name="Grafik 4">
              <a:extLst>
                <a:ext uri="{FF2B5EF4-FFF2-40B4-BE49-F238E27FC236}">
                  <a16:creationId xmlns:a16="http://schemas.microsoft.com/office/drawing/2014/main" id="{66BC000D-B901-7443-80A6-9C629E7196CA}"/>
                </a:ext>
              </a:extLst>
            </p:cNvPr>
            <p:cNvPicPr>
              <a:picLocks noChangeAspect="1"/>
            </p:cNvPicPr>
            <p:nvPr/>
          </p:nvPicPr>
          <p:blipFill>
            <a:blip r:embed="rId2"/>
            <a:stretch>
              <a:fillRect/>
            </a:stretch>
          </p:blipFill>
          <p:spPr>
            <a:xfrm>
              <a:off x="2041070" y="2956372"/>
              <a:ext cx="8458201" cy="3536503"/>
            </a:xfrm>
            <a:prstGeom prst="rect">
              <a:avLst/>
            </a:prstGeom>
          </p:spPr>
        </p:pic>
        <p:sp>
          <p:nvSpPr>
            <p:cNvPr id="6" name="Rechteck 5">
              <a:extLst>
                <a:ext uri="{FF2B5EF4-FFF2-40B4-BE49-F238E27FC236}">
                  <a16:creationId xmlns:a16="http://schemas.microsoft.com/office/drawing/2014/main" id="{C0810C16-054B-834E-9537-4DF9ADF3DB04}"/>
                </a:ext>
              </a:extLst>
            </p:cNvPr>
            <p:cNvSpPr/>
            <p:nvPr/>
          </p:nvSpPr>
          <p:spPr>
            <a:xfrm>
              <a:off x="2893671" y="3298784"/>
              <a:ext cx="277792" cy="601884"/>
            </a:xfrm>
            <a:prstGeom prst="rect">
              <a:avLst/>
            </a:prstGeom>
            <a:solidFill>
              <a:srgbClr val="FFF2CC">
                <a:alpha val="19216"/>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hteck 6">
              <a:extLst>
                <a:ext uri="{FF2B5EF4-FFF2-40B4-BE49-F238E27FC236}">
                  <a16:creationId xmlns:a16="http://schemas.microsoft.com/office/drawing/2014/main" id="{F6D3667C-0CAF-314B-A553-FAFBB0C3291B}"/>
                </a:ext>
              </a:extLst>
            </p:cNvPr>
            <p:cNvSpPr/>
            <p:nvPr/>
          </p:nvSpPr>
          <p:spPr>
            <a:xfrm>
              <a:off x="8844989" y="3298784"/>
              <a:ext cx="277792" cy="601883"/>
            </a:xfrm>
            <a:prstGeom prst="rect">
              <a:avLst/>
            </a:prstGeom>
            <a:solidFill>
              <a:srgbClr val="FFF2CC">
                <a:alpha val="19216"/>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hteck 7">
              <a:extLst>
                <a:ext uri="{FF2B5EF4-FFF2-40B4-BE49-F238E27FC236}">
                  <a16:creationId xmlns:a16="http://schemas.microsoft.com/office/drawing/2014/main" id="{32017055-164C-344D-87BC-BC5DC3CDD319}"/>
                </a:ext>
              </a:extLst>
            </p:cNvPr>
            <p:cNvSpPr/>
            <p:nvPr/>
          </p:nvSpPr>
          <p:spPr>
            <a:xfrm>
              <a:off x="2893671" y="3900666"/>
              <a:ext cx="277792" cy="972275"/>
            </a:xfrm>
            <a:prstGeom prst="rect">
              <a:avLst/>
            </a:prstGeom>
            <a:solidFill>
              <a:srgbClr val="FFF2CC">
                <a:alpha val="19216"/>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hteck 8">
              <a:extLst>
                <a:ext uri="{FF2B5EF4-FFF2-40B4-BE49-F238E27FC236}">
                  <a16:creationId xmlns:a16="http://schemas.microsoft.com/office/drawing/2014/main" id="{544224D4-5D28-3140-9498-F97B239B94E9}"/>
                </a:ext>
              </a:extLst>
            </p:cNvPr>
            <p:cNvSpPr/>
            <p:nvPr/>
          </p:nvSpPr>
          <p:spPr>
            <a:xfrm>
              <a:off x="8844989" y="3900667"/>
              <a:ext cx="277792" cy="972273"/>
            </a:xfrm>
            <a:prstGeom prst="rect">
              <a:avLst/>
            </a:prstGeom>
            <a:solidFill>
              <a:srgbClr val="FFF2CC">
                <a:alpha val="19216"/>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hteck 9">
              <a:extLst>
                <a:ext uri="{FF2B5EF4-FFF2-40B4-BE49-F238E27FC236}">
                  <a16:creationId xmlns:a16="http://schemas.microsoft.com/office/drawing/2014/main" id="{D03AF0F0-D868-5C46-B4D2-73E0142CCA68}"/>
                </a:ext>
              </a:extLst>
            </p:cNvPr>
            <p:cNvSpPr/>
            <p:nvPr/>
          </p:nvSpPr>
          <p:spPr>
            <a:xfrm>
              <a:off x="2893671" y="4878433"/>
              <a:ext cx="277792" cy="1614442"/>
            </a:xfrm>
            <a:prstGeom prst="rect">
              <a:avLst/>
            </a:prstGeom>
            <a:solidFill>
              <a:srgbClr val="FFF2CC">
                <a:alpha val="19216"/>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hteck 10">
              <a:extLst>
                <a:ext uri="{FF2B5EF4-FFF2-40B4-BE49-F238E27FC236}">
                  <a16:creationId xmlns:a16="http://schemas.microsoft.com/office/drawing/2014/main" id="{37903F82-673D-0842-90FD-AFF8076178FE}"/>
                </a:ext>
              </a:extLst>
            </p:cNvPr>
            <p:cNvSpPr/>
            <p:nvPr/>
          </p:nvSpPr>
          <p:spPr>
            <a:xfrm>
              <a:off x="8844989" y="4878434"/>
              <a:ext cx="277792" cy="1614439"/>
            </a:xfrm>
            <a:prstGeom prst="rect">
              <a:avLst/>
            </a:prstGeom>
            <a:solidFill>
              <a:srgbClr val="FFF2CC">
                <a:alpha val="19216"/>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 name="Textfeld 11">
            <a:extLst>
              <a:ext uri="{FF2B5EF4-FFF2-40B4-BE49-F238E27FC236}">
                <a16:creationId xmlns:a16="http://schemas.microsoft.com/office/drawing/2014/main" id="{347DDC40-F4C7-3A48-A539-800AA7F2DB70}"/>
              </a:ext>
            </a:extLst>
          </p:cNvPr>
          <p:cNvSpPr txBox="1"/>
          <p:nvPr/>
        </p:nvSpPr>
        <p:spPr>
          <a:xfrm>
            <a:off x="659757" y="6469646"/>
            <a:ext cx="7326776" cy="369332"/>
          </a:xfrm>
          <a:prstGeom prst="rect">
            <a:avLst/>
          </a:prstGeom>
          <a:noFill/>
        </p:spPr>
        <p:txBody>
          <a:bodyPr wrap="square" rtlCol="0">
            <a:spAutoFit/>
          </a:bodyPr>
          <a:lstStyle/>
          <a:p>
            <a:r>
              <a:rPr lang="en-GB" i="1" dirty="0"/>
              <a:t>Due to lack of knowledge on the data and their origin no action was taken</a:t>
            </a:r>
          </a:p>
        </p:txBody>
      </p:sp>
    </p:spTree>
    <p:extLst>
      <p:ext uri="{BB962C8B-B14F-4D97-AF65-F5344CB8AC3E}">
        <p14:creationId xmlns:p14="http://schemas.microsoft.com/office/powerpoint/2010/main" val="2385330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General Information on the data</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a:xfrm>
            <a:off x="838200" y="1825624"/>
            <a:ext cx="10515600" cy="4841393"/>
          </a:xfrm>
        </p:spPr>
        <p:txBody>
          <a:bodyPr>
            <a:normAutofit fontScale="92500" lnSpcReduction="20000"/>
          </a:bodyPr>
          <a:lstStyle/>
          <a:p>
            <a:pPr marL="0" indent="0">
              <a:buNone/>
            </a:pPr>
            <a:r>
              <a:rPr lang="en-GB" sz="3600" dirty="0"/>
              <a:t>Data Problem II: </a:t>
            </a:r>
          </a:p>
          <a:p>
            <a:pPr marL="0" indent="0">
              <a:buNone/>
            </a:pPr>
            <a:r>
              <a:rPr lang="en-GB" dirty="0"/>
              <a:t>There is a problem that some data is only available on song-ID level. For instance, the peak-position is the same for one song no matter whether it was more than once or just once on the charts (</a:t>
            </a:r>
            <a:r>
              <a:rPr lang="en-GB" i="1" dirty="0"/>
              <a:t>instance</a:t>
            </a:r>
            <a:r>
              <a:rPr lang="en-GB" dirty="0"/>
              <a:t> =1 or </a:t>
            </a:r>
            <a:r>
              <a:rPr lang="en-GB" i="1" dirty="0"/>
              <a:t>instance</a:t>
            </a:r>
            <a:r>
              <a:rPr lang="en-GB" dirty="0"/>
              <a:t> &gt; 1). The same is true of the </a:t>
            </a:r>
            <a:r>
              <a:rPr lang="en-GB" i="1" dirty="0"/>
              <a:t>number of weeks </a:t>
            </a:r>
            <a:r>
              <a:rPr lang="en-GB" dirty="0"/>
              <a:t>on the chart: </a:t>
            </a:r>
            <a:br>
              <a:rPr lang="en-GB" dirty="0"/>
            </a:br>
            <a:r>
              <a:rPr lang="en-GB" dirty="0"/>
              <a:t>It is an overall sum, not a sum of the </a:t>
            </a:r>
            <a:r>
              <a:rPr lang="en-GB" i="1" dirty="0"/>
              <a:t>number of weeks on chart for one season</a:t>
            </a:r>
            <a:r>
              <a:rPr lang="en-GB" dirty="0"/>
              <a:t>. This makes it difficult to compare the data is some ways.</a:t>
            </a:r>
          </a:p>
          <a:p>
            <a:pPr marL="0" indent="0">
              <a:buNone/>
            </a:pPr>
            <a:endParaRPr lang="en-GB" dirty="0"/>
          </a:p>
          <a:p>
            <a:pPr marL="0" indent="0">
              <a:buNone/>
            </a:pPr>
            <a:r>
              <a:rPr lang="en-GB" dirty="0"/>
              <a:t>This is illustrated on the next slide.</a:t>
            </a:r>
          </a:p>
          <a:p>
            <a:pPr marL="0" indent="0">
              <a:buNone/>
            </a:pPr>
            <a:br>
              <a:rPr lang="en-GB" dirty="0"/>
            </a:br>
            <a:r>
              <a:rPr lang="en-GB" dirty="0"/>
              <a:t>The number of weeks on the chart per season for every song were computed and used this information to test whether a machine learning approach would be able to predict the time of presence of a song on the chart (at the very end of this presentation and the </a:t>
            </a:r>
            <a:r>
              <a:rPr lang="en-GB" dirty="0" err="1"/>
              <a:t>Jupyter</a:t>
            </a:r>
            <a:r>
              <a:rPr lang="en-GB" dirty="0"/>
              <a:t> Notebook).</a:t>
            </a:r>
          </a:p>
        </p:txBody>
      </p:sp>
    </p:spTree>
    <p:extLst>
      <p:ext uri="{BB962C8B-B14F-4D97-AF65-F5344CB8AC3E}">
        <p14:creationId xmlns:p14="http://schemas.microsoft.com/office/powerpoint/2010/main" val="2061527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General Information on the data</a:t>
            </a:r>
          </a:p>
        </p:txBody>
      </p:sp>
      <p:sp>
        <p:nvSpPr>
          <p:cNvPr id="5" name="Inhaltsplatzhalter 4">
            <a:extLst>
              <a:ext uri="{FF2B5EF4-FFF2-40B4-BE49-F238E27FC236}">
                <a16:creationId xmlns:a16="http://schemas.microsoft.com/office/drawing/2014/main" id="{B870C1C4-AE57-5740-9F51-ECD3EBD25E4D}"/>
              </a:ext>
            </a:extLst>
          </p:cNvPr>
          <p:cNvSpPr>
            <a:spLocks noGrp="1"/>
          </p:cNvSpPr>
          <p:nvPr>
            <p:ph idx="1"/>
          </p:nvPr>
        </p:nvSpPr>
        <p:spPr/>
        <p:txBody>
          <a:bodyPr/>
          <a:lstStyle/>
          <a:p>
            <a:endParaRPr lang="en-GB"/>
          </a:p>
        </p:txBody>
      </p:sp>
      <p:pic>
        <p:nvPicPr>
          <p:cNvPr id="6" name="Grafik 5">
            <a:extLst>
              <a:ext uri="{FF2B5EF4-FFF2-40B4-BE49-F238E27FC236}">
                <a16:creationId xmlns:a16="http://schemas.microsoft.com/office/drawing/2014/main" id="{D8B019A8-4C7B-0443-8C3A-4BCD6DCA6444}"/>
              </a:ext>
            </a:extLst>
          </p:cNvPr>
          <p:cNvPicPr>
            <a:picLocks noChangeAspect="1"/>
          </p:cNvPicPr>
          <p:nvPr/>
        </p:nvPicPr>
        <p:blipFill>
          <a:blip r:embed="rId2"/>
          <a:stretch>
            <a:fillRect/>
          </a:stretch>
        </p:blipFill>
        <p:spPr>
          <a:xfrm>
            <a:off x="1876772" y="1469985"/>
            <a:ext cx="8438455" cy="5184936"/>
          </a:xfrm>
          <a:prstGeom prst="rect">
            <a:avLst/>
          </a:prstGeom>
        </p:spPr>
      </p:pic>
    </p:spTree>
    <p:extLst>
      <p:ext uri="{BB962C8B-B14F-4D97-AF65-F5344CB8AC3E}">
        <p14:creationId xmlns:p14="http://schemas.microsoft.com/office/powerpoint/2010/main" val="4140006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75DB62-1102-AB4E-87A4-B480C84D3ED7}"/>
              </a:ext>
            </a:extLst>
          </p:cNvPr>
          <p:cNvSpPr>
            <a:spLocks noGrp="1"/>
          </p:cNvSpPr>
          <p:nvPr>
            <p:ph type="title"/>
          </p:nvPr>
        </p:nvSpPr>
        <p:spPr/>
        <p:txBody>
          <a:bodyPr/>
          <a:lstStyle/>
          <a:p>
            <a:r>
              <a:rPr lang="en-GB" dirty="0"/>
              <a:t>What can you tell me about week position?</a:t>
            </a:r>
          </a:p>
        </p:txBody>
      </p:sp>
      <p:sp>
        <p:nvSpPr>
          <p:cNvPr id="3" name="Inhaltsplatzhalter 2">
            <a:extLst>
              <a:ext uri="{FF2B5EF4-FFF2-40B4-BE49-F238E27FC236}">
                <a16:creationId xmlns:a16="http://schemas.microsoft.com/office/drawing/2014/main" id="{53201B21-6A2D-4644-A457-A7070DCF68D5}"/>
              </a:ext>
            </a:extLst>
          </p:cNvPr>
          <p:cNvSpPr>
            <a:spLocks noGrp="1"/>
          </p:cNvSpPr>
          <p:nvPr>
            <p:ph idx="1"/>
          </p:nvPr>
        </p:nvSpPr>
        <p:spPr/>
        <p:txBody>
          <a:bodyPr>
            <a:normAutofit/>
          </a:bodyPr>
          <a:lstStyle/>
          <a:p>
            <a:r>
              <a:rPr lang="en-GB" sz="3600" dirty="0"/>
              <a:t>The average initial position of a song is 75.3</a:t>
            </a:r>
          </a:p>
          <a:p>
            <a:r>
              <a:rPr lang="en-GB" sz="3600" dirty="0"/>
              <a:t>The overall average position of a song is 57.2</a:t>
            </a:r>
          </a:p>
          <a:p>
            <a:pPr marL="0" indent="0">
              <a:buNone/>
            </a:pPr>
            <a:r>
              <a:rPr lang="en-GB" sz="3600" dirty="0">
                <a:sym typeface="Wingdings" pitchFamily="2" charset="2"/>
              </a:rPr>
              <a:t> This means that on average the initial position of a song is worse or higher than the overall average position of all songs during their presence in the charts. In other words, a song on average improves its position. </a:t>
            </a:r>
            <a:endParaRPr lang="en-GB" sz="3600" dirty="0"/>
          </a:p>
        </p:txBody>
      </p:sp>
    </p:spTree>
    <p:extLst>
      <p:ext uri="{BB962C8B-B14F-4D97-AF65-F5344CB8AC3E}">
        <p14:creationId xmlns:p14="http://schemas.microsoft.com/office/powerpoint/2010/main" val="112116900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3043</Words>
  <Application>Microsoft Macintosh PowerPoint</Application>
  <PresentationFormat>Breitbild</PresentationFormat>
  <Paragraphs>265</Paragraphs>
  <Slides>51</Slides>
  <Notes>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51</vt:i4>
      </vt:variant>
    </vt:vector>
  </HeadingPairs>
  <TitlesOfParts>
    <vt:vector size="56" baseType="lpstr">
      <vt:lpstr>Arial</vt:lpstr>
      <vt:lpstr>Calibri</vt:lpstr>
      <vt:lpstr>Calibri Light</vt:lpstr>
      <vt:lpstr>Wingdings</vt:lpstr>
      <vt:lpstr>Office</vt:lpstr>
      <vt:lpstr>Bethel Tech Christmas Challenge    </vt:lpstr>
      <vt:lpstr>Task</vt:lpstr>
      <vt:lpstr>General Information on the data</vt:lpstr>
      <vt:lpstr>General Information on the data</vt:lpstr>
      <vt:lpstr>General Information on the data</vt:lpstr>
      <vt:lpstr>General Information on the data</vt:lpstr>
      <vt:lpstr>General Information on the data</vt:lpstr>
      <vt:lpstr>General Information on the data</vt:lpstr>
      <vt:lpstr>What can you tell me about week position?</vt:lpstr>
      <vt:lpstr>What can you tell me about week position?</vt:lpstr>
      <vt:lpstr>What can you tell me about week position?</vt:lpstr>
      <vt:lpstr>What can you tell me about week position?</vt:lpstr>
      <vt:lpstr>What can you tell me about week position?</vt:lpstr>
      <vt:lpstr>What can you tell me about week position?</vt:lpstr>
      <vt:lpstr>What can you tell me about week position?</vt:lpstr>
      <vt:lpstr>What can you tell me about week position?</vt:lpstr>
      <vt:lpstr>What can you tell me about week position?</vt:lpstr>
      <vt:lpstr>What can you tell me about week position?</vt:lpstr>
      <vt:lpstr>What can you tell me about week position?</vt:lpstr>
      <vt:lpstr>What can you tell me about week position?</vt:lpstr>
      <vt:lpstr>What can you tell me about week position?</vt:lpstr>
      <vt:lpstr>What can you tell me about week position?</vt:lpstr>
      <vt:lpstr>What can you tell me about week position?</vt:lpstr>
      <vt:lpstr>What can you tell me about week position?</vt:lpstr>
      <vt:lpstr>What can you tell me about week position?</vt:lpstr>
      <vt:lpstr>What can you tell me about week position?</vt:lpstr>
      <vt:lpstr>What can you tell me about week position?</vt:lpstr>
      <vt:lpstr>What can you tell me about weeks on the chart?</vt:lpstr>
      <vt:lpstr>What can you tell me about weeks on the chart?</vt:lpstr>
      <vt:lpstr>What can you tell me about weeks on the chart?</vt:lpstr>
      <vt:lpstr>What can you tell me about weeks on the chart?</vt:lpstr>
      <vt:lpstr>What can you tell me about weeks on the chart?</vt:lpstr>
      <vt:lpstr>What can you tell me about weeks on the chart?</vt:lpstr>
      <vt:lpstr>What can you tell me about weeks on the chart?</vt:lpstr>
      <vt:lpstr>What can you tell me about weeks on the chart?</vt:lpstr>
      <vt:lpstr>What can you tell me about weeks on the chart?</vt:lpstr>
      <vt:lpstr>What can you tell me about weeks on the chart?</vt:lpstr>
      <vt:lpstr>What can you tell me about weeks on the chart?</vt:lpstr>
      <vt:lpstr>What can you tell me about weeks on the chart?</vt:lpstr>
      <vt:lpstr>What can you tell me about weeks on the chart?</vt:lpstr>
      <vt:lpstr>What can you tell me about weeks on the chart?</vt:lpstr>
      <vt:lpstr>What can you tell me about weeks on the chart?</vt:lpstr>
      <vt:lpstr>What can you tell me about weeks on the chart?</vt:lpstr>
      <vt:lpstr>What can you tell me about weeks on the chart?</vt:lpstr>
      <vt:lpstr>What can you tell me about weeks on the chart?</vt:lpstr>
      <vt:lpstr>What can you tell me about weeks on the chart?</vt:lpstr>
      <vt:lpstr>What can you tell me about weeks on the chart?</vt:lpstr>
      <vt:lpstr>What can you tell me about weeks on the chart?</vt:lpstr>
      <vt:lpstr>What can you tell me about weeks on the chart?</vt:lpstr>
      <vt:lpstr>Some more information on the data…</vt:lpstr>
      <vt:lpstr>Some more information on the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Stark Hans-Jörg (I-NAT-TO-TIM)</dc:creator>
  <cp:lastModifiedBy>Stark Hans-Jörg (I-NAT-TO-TIM)</cp:lastModifiedBy>
  <cp:revision>99</cp:revision>
  <dcterms:created xsi:type="dcterms:W3CDTF">2021-12-24T09:52:10Z</dcterms:created>
  <dcterms:modified xsi:type="dcterms:W3CDTF">2021-12-31T18:00:26Z</dcterms:modified>
</cp:coreProperties>
</file>